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Eczar Bold" charset="1" panose="02000603040300000004"/>
      <p:regular r:id="rId23"/>
    </p:embeddedFont>
    <p:embeddedFont>
      <p:font typeface="Eczar Semi-Bold" charset="1" panose="02000603040300000004"/>
      <p:regular r:id="rId24"/>
    </p:embeddedFont>
    <p:embeddedFont>
      <p:font typeface="Raleway" charset="1" panose="00000000000000000000"/>
      <p:regular r:id="rId25"/>
    </p:embeddedFont>
    <p:embeddedFont>
      <p:font typeface="Raleway Bold" charset="1" panose="000000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png" Type="http://schemas.openxmlformats.org/officeDocument/2006/relationships/image"/><Relationship Id="rId8" Target="../media/image48.png" Type="http://schemas.openxmlformats.org/officeDocument/2006/relationships/image"/><Relationship Id="rId9" Target="../media/image4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50.png" Type="http://schemas.openxmlformats.org/officeDocument/2006/relationships/image"/><Relationship Id="rId7" Target="../media/image51.svg" Type="http://schemas.openxmlformats.org/officeDocument/2006/relationships/image"/><Relationship Id="rId8" Target="../media/image52.pn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2" Target="../media/image4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50.png" Type="http://schemas.openxmlformats.org/officeDocument/2006/relationships/image"/><Relationship Id="rId7" Target="../media/image51.svg" Type="http://schemas.openxmlformats.org/officeDocument/2006/relationships/image"/><Relationship Id="rId8" Target="../media/image52.pn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svg" Type="http://schemas.openxmlformats.org/officeDocument/2006/relationships/image"/><Relationship Id="rId2" Target="../media/image4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50.png" Type="http://schemas.openxmlformats.org/officeDocument/2006/relationships/image"/><Relationship Id="rId7" Target="../media/image51.svg" Type="http://schemas.openxmlformats.org/officeDocument/2006/relationships/image"/><Relationship Id="rId8" Target="../media/image52.pn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50.png" Type="http://schemas.openxmlformats.org/officeDocument/2006/relationships/image"/><Relationship Id="rId7" Target="../media/image51.svg" Type="http://schemas.openxmlformats.org/officeDocument/2006/relationships/image"/><Relationship Id="rId8" Target="../media/image5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5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png" Type="http://schemas.openxmlformats.org/officeDocument/2006/relationships/image"/><Relationship Id="rId2" Target="../media/image4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60.png" Type="http://schemas.openxmlformats.org/officeDocument/2006/relationships/image"/><Relationship Id="rId7" Target="../media/image61.png" Type="http://schemas.openxmlformats.org/officeDocument/2006/relationships/image"/><Relationship Id="rId8" Target="../media/image62.pn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4.png" Type="http://schemas.openxmlformats.org/officeDocument/2006/relationships/image"/><Relationship Id="rId6" Target="../media/image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2" Target="../media/image6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4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.pn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23.png" Type="http://schemas.openxmlformats.org/officeDocument/2006/relationships/image"/><Relationship Id="rId13" Target="../media/image24.png" Type="http://schemas.openxmlformats.org/officeDocument/2006/relationships/image"/><Relationship Id="rId14" Target="../media/image25.svg" Type="http://schemas.openxmlformats.org/officeDocument/2006/relationships/image"/><Relationship Id="rId15" Target="../media/image26.png" Type="http://schemas.openxmlformats.org/officeDocument/2006/relationships/image"/><Relationship Id="rId16" Target="../media/image27.svg" Type="http://schemas.openxmlformats.org/officeDocument/2006/relationships/image"/><Relationship Id="rId17" Target="../media/image28.png" Type="http://schemas.openxmlformats.org/officeDocument/2006/relationships/image"/><Relationship Id="rId18" Target="../media/image29.sv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6.png" Type="http://schemas.openxmlformats.org/officeDocument/2006/relationships/image"/><Relationship Id="rId7" Target="../media/image4.pn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6.png" Type="http://schemas.openxmlformats.org/officeDocument/2006/relationships/image"/><Relationship Id="rId5" Target="../media/image4.pn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svg" Type="http://schemas.openxmlformats.org/officeDocument/2006/relationships/image"/><Relationship Id="rId11" Target="../media/image35.png" Type="http://schemas.openxmlformats.org/officeDocument/2006/relationships/image"/><Relationship Id="rId12" Target="../media/image36.svg" Type="http://schemas.openxmlformats.org/officeDocument/2006/relationships/image"/><Relationship Id="rId13" Target="../media/image37.png" Type="http://schemas.openxmlformats.org/officeDocument/2006/relationships/image"/><Relationship Id="rId14" Target="../media/image38.svg" Type="http://schemas.openxmlformats.org/officeDocument/2006/relationships/image"/><Relationship Id="rId2" Target="../media/image6.png" Type="http://schemas.openxmlformats.org/officeDocument/2006/relationships/image"/><Relationship Id="rId3" Target="../media/image4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svg" Type="http://schemas.openxmlformats.org/officeDocument/2006/relationships/image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Relationship Id="rId7" Target="../media/image44.png" Type="http://schemas.openxmlformats.org/officeDocument/2006/relationships/image"/><Relationship Id="rId8" Target="../media/image45.png" Type="http://schemas.openxmlformats.org/officeDocument/2006/relationships/image"/><Relationship Id="rId9" Target="../media/image4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84660">
            <a:off x="15893698" y="3376646"/>
            <a:ext cx="4141240" cy="3388287"/>
          </a:xfrm>
          <a:custGeom>
            <a:avLst/>
            <a:gdLst/>
            <a:ahLst/>
            <a:cxnLst/>
            <a:rect r="r" b="b" t="t" l="l"/>
            <a:pathLst>
              <a:path h="3388287" w="4141240">
                <a:moveTo>
                  <a:pt x="0" y="0"/>
                </a:moveTo>
                <a:lnTo>
                  <a:pt x="4141240" y="0"/>
                </a:lnTo>
                <a:lnTo>
                  <a:pt x="4141240" y="3388287"/>
                </a:lnTo>
                <a:lnTo>
                  <a:pt x="0" y="3388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2" r="0" b="-1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565375" y="-4850661"/>
            <a:ext cx="10029895" cy="9014368"/>
            <a:chOff x="0" y="0"/>
            <a:chExt cx="13373193" cy="120191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373227" cy="12019153"/>
            </a:xfrm>
            <a:custGeom>
              <a:avLst/>
              <a:gdLst/>
              <a:ahLst/>
              <a:cxnLst/>
              <a:rect r="r" b="b" t="t" l="l"/>
              <a:pathLst>
                <a:path h="12019153" w="13373227">
                  <a:moveTo>
                    <a:pt x="0" y="0"/>
                  </a:moveTo>
                  <a:lnTo>
                    <a:pt x="13373227" y="0"/>
                  </a:lnTo>
                  <a:lnTo>
                    <a:pt x="13373227" y="12019153"/>
                  </a:lnTo>
                  <a:lnTo>
                    <a:pt x="0" y="12019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7" r="0" b="-17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1264648">
            <a:off x="-2172537" y="3323500"/>
            <a:ext cx="3883368" cy="3177301"/>
          </a:xfrm>
          <a:custGeom>
            <a:avLst/>
            <a:gdLst/>
            <a:ahLst/>
            <a:cxnLst/>
            <a:rect r="r" b="b" t="t" l="l"/>
            <a:pathLst>
              <a:path h="3177301" w="3883368">
                <a:moveTo>
                  <a:pt x="0" y="0"/>
                </a:moveTo>
                <a:lnTo>
                  <a:pt x="3883368" y="0"/>
                </a:lnTo>
                <a:lnTo>
                  <a:pt x="3883368" y="3177301"/>
                </a:lnTo>
                <a:lnTo>
                  <a:pt x="0" y="3177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7" r="0" b="-27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6701249" y="6062481"/>
            <a:ext cx="10029895" cy="9014368"/>
            <a:chOff x="0" y="0"/>
            <a:chExt cx="13373193" cy="120191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373227" cy="12019153"/>
            </a:xfrm>
            <a:custGeom>
              <a:avLst/>
              <a:gdLst/>
              <a:ahLst/>
              <a:cxnLst/>
              <a:rect r="r" b="b" t="t" l="l"/>
              <a:pathLst>
                <a:path h="12019153" w="13373227">
                  <a:moveTo>
                    <a:pt x="0" y="0"/>
                  </a:moveTo>
                  <a:lnTo>
                    <a:pt x="13373227" y="0"/>
                  </a:lnTo>
                  <a:lnTo>
                    <a:pt x="13373227" y="12019153"/>
                  </a:lnTo>
                  <a:lnTo>
                    <a:pt x="0" y="12019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7" r="0" b="-17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5342127" y="-2449784"/>
            <a:ext cx="6649193" cy="7387992"/>
            <a:chOff x="0" y="0"/>
            <a:chExt cx="8865591" cy="98506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865616" cy="9850628"/>
            </a:xfrm>
            <a:custGeom>
              <a:avLst/>
              <a:gdLst/>
              <a:ahLst/>
              <a:cxnLst/>
              <a:rect r="r" b="b" t="t" l="l"/>
              <a:pathLst>
                <a:path h="9850628" w="8865616">
                  <a:moveTo>
                    <a:pt x="0" y="0"/>
                  </a:moveTo>
                  <a:lnTo>
                    <a:pt x="8865616" y="0"/>
                  </a:lnTo>
                  <a:lnTo>
                    <a:pt x="8865616" y="9850628"/>
                  </a:lnTo>
                  <a:lnTo>
                    <a:pt x="0" y="9850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2" r="0" b="-12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6495018">
            <a:off x="-1663982" y="7364597"/>
            <a:ext cx="5157451" cy="5730502"/>
            <a:chOff x="0" y="0"/>
            <a:chExt cx="6876601" cy="764066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876542" cy="7640701"/>
            </a:xfrm>
            <a:custGeom>
              <a:avLst/>
              <a:gdLst/>
              <a:ahLst/>
              <a:cxnLst/>
              <a:rect r="r" b="b" t="t" l="l"/>
              <a:pathLst>
                <a:path h="7640701" w="6876542">
                  <a:moveTo>
                    <a:pt x="0" y="0"/>
                  </a:moveTo>
                  <a:lnTo>
                    <a:pt x="6876542" y="0"/>
                  </a:lnTo>
                  <a:lnTo>
                    <a:pt x="6876542" y="7640701"/>
                  </a:lnTo>
                  <a:lnTo>
                    <a:pt x="0" y="76407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2" r="0" b="-11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3328646" y="3478161"/>
            <a:ext cx="11630708" cy="3067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26"/>
              </a:lnSpc>
            </a:pPr>
            <a:r>
              <a:rPr lang="en-US" sz="10467">
                <a:solidFill>
                  <a:srgbClr val="273384"/>
                </a:solidFill>
                <a:latin typeface="Eczar Bold"/>
                <a:ea typeface="Eczar Bold"/>
                <a:cs typeface="Eczar Bold"/>
                <a:sym typeface="Eczar Bold"/>
              </a:rPr>
              <a:t>CAPSTONE</a:t>
            </a:r>
          </a:p>
          <a:p>
            <a:pPr algn="ctr">
              <a:lnSpc>
                <a:spcPts val="12036"/>
              </a:lnSpc>
            </a:pPr>
            <a:r>
              <a:rPr lang="en-US" sz="10467">
                <a:solidFill>
                  <a:srgbClr val="273384"/>
                </a:solidFill>
                <a:latin typeface="Eczar Bold"/>
                <a:ea typeface="Eczar Bold"/>
                <a:cs typeface="Eczar Bold"/>
                <a:sym typeface="Eczar Bold"/>
              </a:rPr>
              <a:t>PROJECT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19807" y="6883250"/>
            <a:ext cx="17544511" cy="1021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5"/>
              </a:lnSpc>
            </a:pPr>
            <a:r>
              <a:rPr lang="en-US" sz="5372">
                <a:solidFill>
                  <a:srgbClr val="273384"/>
                </a:solidFill>
                <a:latin typeface="Eczar Semi-Bold"/>
                <a:ea typeface="Eczar Semi-Bold"/>
                <a:cs typeface="Eczar Semi-Bold"/>
                <a:sym typeface="Eczar Semi-Bold"/>
              </a:rPr>
              <a:t>“Wound Depth Measurement System in Forensic Case”</a:t>
            </a:r>
          </a:p>
        </p:txBody>
      </p:sp>
      <p:grpSp>
        <p:nvGrpSpPr>
          <p:cNvPr name="Group 14" id="14"/>
          <p:cNvGrpSpPr/>
          <p:nvPr/>
        </p:nvGrpSpPr>
        <p:grpSpPr>
          <a:xfrm rot="-2700000">
            <a:off x="-1551070" y="-4895564"/>
            <a:ext cx="7406640" cy="8229600"/>
            <a:chOff x="0" y="0"/>
            <a:chExt cx="9875520" cy="1097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875520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9875520">
                  <a:moveTo>
                    <a:pt x="0" y="0"/>
                  </a:moveTo>
                  <a:lnTo>
                    <a:pt x="9875520" y="0"/>
                  </a:lnTo>
                  <a:lnTo>
                    <a:pt x="987552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2" r="0" b="-12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-3442328">
            <a:off x="12759754" y="6160928"/>
            <a:ext cx="7406640" cy="8229600"/>
            <a:chOff x="0" y="0"/>
            <a:chExt cx="9875520" cy="1097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875520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9875520">
                  <a:moveTo>
                    <a:pt x="0" y="0"/>
                  </a:moveTo>
                  <a:lnTo>
                    <a:pt x="9875520" y="0"/>
                  </a:lnTo>
                  <a:lnTo>
                    <a:pt x="987552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2" r="0" b="-12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6926145" y="1028700"/>
            <a:ext cx="4435711" cy="1739168"/>
            <a:chOff x="0" y="0"/>
            <a:chExt cx="5914281" cy="231889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914263" cy="2318893"/>
            </a:xfrm>
            <a:custGeom>
              <a:avLst/>
              <a:gdLst/>
              <a:ahLst/>
              <a:cxnLst/>
              <a:rect r="r" b="b" t="t" l="l"/>
              <a:pathLst>
                <a:path h="2318893" w="5914263">
                  <a:moveTo>
                    <a:pt x="0" y="0"/>
                  </a:moveTo>
                  <a:lnTo>
                    <a:pt x="5914263" y="0"/>
                  </a:lnTo>
                  <a:lnTo>
                    <a:pt x="5914263" y="2318893"/>
                  </a:lnTo>
                  <a:lnTo>
                    <a:pt x="0" y="23188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61" r="0" b="-6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98919" y="2238260"/>
            <a:ext cx="7890162" cy="122645"/>
          </a:xfrm>
          <a:custGeom>
            <a:avLst/>
            <a:gdLst/>
            <a:ahLst/>
            <a:cxnLst/>
            <a:rect r="r" b="b" t="t" l="l"/>
            <a:pathLst>
              <a:path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42" r="0" b="-44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792599">
            <a:off x="16590307" y="8245645"/>
            <a:ext cx="3938319" cy="3222261"/>
          </a:xfrm>
          <a:custGeom>
            <a:avLst/>
            <a:gdLst/>
            <a:ahLst/>
            <a:cxnLst/>
            <a:rect r="r" b="b" t="t" l="l"/>
            <a:pathLst>
              <a:path h="3222261" w="3938319">
                <a:moveTo>
                  <a:pt x="0" y="0"/>
                </a:moveTo>
                <a:lnTo>
                  <a:pt x="3938319" y="0"/>
                </a:lnTo>
                <a:lnTo>
                  <a:pt x="3938319" y="3222261"/>
                </a:lnTo>
                <a:lnTo>
                  <a:pt x="0" y="3222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40" r="0" b="-40"/>
            </a:stretch>
          </a:blipFill>
        </p:spPr>
      </p:sp>
      <p:grpSp>
        <p:nvGrpSpPr>
          <p:cNvPr name="Group 4" id="4"/>
          <p:cNvGrpSpPr/>
          <p:nvPr/>
        </p:nvGrpSpPr>
        <p:grpSpPr>
          <a:xfrm rot="1593932">
            <a:off x="14598545" y="-1753895"/>
            <a:ext cx="9152475" cy="8229600"/>
            <a:chOff x="0" y="0"/>
            <a:chExt cx="12203300" cy="1097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203303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2203303">
                  <a:moveTo>
                    <a:pt x="0" y="0"/>
                  </a:moveTo>
                  <a:lnTo>
                    <a:pt x="12203303" y="0"/>
                  </a:lnTo>
                  <a:lnTo>
                    <a:pt x="1220330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" t="0" r="-5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5970019">
            <a:off x="15293110" y="-4114800"/>
            <a:ext cx="7401497" cy="8229600"/>
            <a:chOff x="0" y="0"/>
            <a:chExt cx="9868663" cy="1097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868662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9868662">
                  <a:moveTo>
                    <a:pt x="0" y="0"/>
                  </a:moveTo>
                  <a:lnTo>
                    <a:pt x="9868662" y="0"/>
                  </a:lnTo>
                  <a:lnTo>
                    <a:pt x="986866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2" t="0" r="-22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1606838" y="9651106"/>
            <a:ext cx="7401497" cy="8229600"/>
            <a:chOff x="0" y="0"/>
            <a:chExt cx="9868663" cy="1097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868662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9868662">
                  <a:moveTo>
                    <a:pt x="0" y="0"/>
                  </a:moveTo>
                  <a:lnTo>
                    <a:pt x="9868662" y="0"/>
                  </a:lnTo>
                  <a:lnTo>
                    <a:pt x="986866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2" t="0" r="-22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-4917954">
            <a:off x="-5903059" y="-777550"/>
            <a:ext cx="7401497" cy="8229600"/>
            <a:chOff x="0" y="0"/>
            <a:chExt cx="9868663" cy="1097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868662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9868662">
                  <a:moveTo>
                    <a:pt x="0" y="0"/>
                  </a:moveTo>
                  <a:lnTo>
                    <a:pt x="9868662" y="0"/>
                  </a:lnTo>
                  <a:lnTo>
                    <a:pt x="986866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2" t="0" r="-22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962512" y="3600450"/>
            <a:ext cx="4794377" cy="1543050"/>
            <a:chOff x="0" y="0"/>
            <a:chExt cx="6392503" cy="2057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92545" cy="2057400"/>
            </a:xfrm>
            <a:custGeom>
              <a:avLst/>
              <a:gdLst/>
              <a:ahLst/>
              <a:cxnLst/>
              <a:rect r="r" b="b" t="t" l="l"/>
              <a:pathLst>
                <a:path h="2057400" w="6392545">
                  <a:moveTo>
                    <a:pt x="416941" y="0"/>
                  </a:moveTo>
                  <a:lnTo>
                    <a:pt x="5975604" y="0"/>
                  </a:lnTo>
                  <a:cubicBezTo>
                    <a:pt x="6205855" y="0"/>
                    <a:pt x="6392545" y="186690"/>
                    <a:pt x="6392545" y="416941"/>
                  </a:cubicBezTo>
                  <a:lnTo>
                    <a:pt x="6392545" y="1640459"/>
                  </a:lnTo>
                  <a:cubicBezTo>
                    <a:pt x="6392545" y="1870710"/>
                    <a:pt x="6205855" y="2057400"/>
                    <a:pt x="5975604" y="2057400"/>
                  </a:cubicBezTo>
                  <a:lnTo>
                    <a:pt x="416941" y="2057400"/>
                  </a:lnTo>
                  <a:cubicBezTo>
                    <a:pt x="186690" y="2057400"/>
                    <a:pt x="0" y="1870710"/>
                    <a:pt x="0" y="1640459"/>
                  </a:cubicBezTo>
                  <a:lnTo>
                    <a:pt x="0" y="416941"/>
                  </a:lnTo>
                  <a:cubicBezTo>
                    <a:pt x="0" y="186690"/>
                    <a:pt x="186690" y="0"/>
                    <a:pt x="416941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0013312" y="4102639"/>
            <a:ext cx="4692777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Image Segmentation Process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986304" y="3681618"/>
            <a:ext cx="4794377" cy="1543050"/>
            <a:chOff x="0" y="0"/>
            <a:chExt cx="6392503" cy="2057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92545" cy="2057400"/>
            </a:xfrm>
            <a:custGeom>
              <a:avLst/>
              <a:gdLst/>
              <a:ahLst/>
              <a:cxnLst/>
              <a:rect r="r" b="b" t="t" l="l"/>
              <a:pathLst>
                <a:path h="2057400" w="6392545">
                  <a:moveTo>
                    <a:pt x="416941" y="0"/>
                  </a:moveTo>
                  <a:lnTo>
                    <a:pt x="5975604" y="0"/>
                  </a:lnTo>
                  <a:cubicBezTo>
                    <a:pt x="6205855" y="0"/>
                    <a:pt x="6392545" y="186690"/>
                    <a:pt x="6392545" y="416941"/>
                  </a:cubicBezTo>
                  <a:lnTo>
                    <a:pt x="6392545" y="1640459"/>
                  </a:lnTo>
                  <a:cubicBezTo>
                    <a:pt x="6392545" y="1870710"/>
                    <a:pt x="6205855" y="2057400"/>
                    <a:pt x="5975604" y="2057400"/>
                  </a:cubicBezTo>
                  <a:lnTo>
                    <a:pt x="416941" y="2057400"/>
                  </a:lnTo>
                  <a:cubicBezTo>
                    <a:pt x="186690" y="2057400"/>
                    <a:pt x="0" y="1870710"/>
                    <a:pt x="0" y="1640459"/>
                  </a:cubicBezTo>
                  <a:lnTo>
                    <a:pt x="0" y="416941"/>
                  </a:lnTo>
                  <a:cubicBezTo>
                    <a:pt x="0" y="186690"/>
                    <a:pt x="186690" y="0"/>
                    <a:pt x="416941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3037104" y="4063659"/>
            <a:ext cx="4692777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Image Acquisition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013312" y="6886473"/>
            <a:ext cx="4794377" cy="1543050"/>
            <a:chOff x="0" y="0"/>
            <a:chExt cx="6392503" cy="2057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92545" cy="2057400"/>
            </a:xfrm>
            <a:custGeom>
              <a:avLst/>
              <a:gdLst/>
              <a:ahLst/>
              <a:cxnLst/>
              <a:rect r="r" b="b" t="t" l="l"/>
              <a:pathLst>
                <a:path h="2057400" w="6392545">
                  <a:moveTo>
                    <a:pt x="416941" y="0"/>
                  </a:moveTo>
                  <a:lnTo>
                    <a:pt x="5975604" y="0"/>
                  </a:lnTo>
                  <a:cubicBezTo>
                    <a:pt x="6205855" y="0"/>
                    <a:pt x="6392545" y="186690"/>
                    <a:pt x="6392545" y="416941"/>
                  </a:cubicBezTo>
                  <a:lnTo>
                    <a:pt x="6392545" y="1640459"/>
                  </a:lnTo>
                  <a:cubicBezTo>
                    <a:pt x="6392545" y="1870710"/>
                    <a:pt x="6205855" y="2057400"/>
                    <a:pt x="5975604" y="2057400"/>
                  </a:cubicBezTo>
                  <a:lnTo>
                    <a:pt x="416941" y="2057400"/>
                  </a:lnTo>
                  <a:cubicBezTo>
                    <a:pt x="186690" y="2057400"/>
                    <a:pt x="0" y="1870710"/>
                    <a:pt x="0" y="1640459"/>
                  </a:cubicBezTo>
                  <a:lnTo>
                    <a:pt x="0" y="416941"/>
                  </a:lnTo>
                  <a:cubicBezTo>
                    <a:pt x="0" y="186690"/>
                    <a:pt x="186690" y="0"/>
                    <a:pt x="416941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0064112" y="6975374"/>
            <a:ext cx="4692777" cy="130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Wound Depth Dimension Classification Process using Color Analysis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2935504" y="6981828"/>
            <a:ext cx="4794377" cy="1543050"/>
            <a:chOff x="0" y="0"/>
            <a:chExt cx="6392503" cy="20574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92545" cy="2057400"/>
            </a:xfrm>
            <a:custGeom>
              <a:avLst/>
              <a:gdLst/>
              <a:ahLst/>
              <a:cxnLst/>
              <a:rect r="r" b="b" t="t" l="l"/>
              <a:pathLst>
                <a:path h="2057400" w="6392545">
                  <a:moveTo>
                    <a:pt x="416941" y="0"/>
                  </a:moveTo>
                  <a:lnTo>
                    <a:pt x="5975604" y="0"/>
                  </a:lnTo>
                  <a:cubicBezTo>
                    <a:pt x="6205855" y="0"/>
                    <a:pt x="6392545" y="186690"/>
                    <a:pt x="6392545" y="416941"/>
                  </a:cubicBezTo>
                  <a:lnTo>
                    <a:pt x="6392545" y="1640459"/>
                  </a:lnTo>
                  <a:cubicBezTo>
                    <a:pt x="6392545" y="1870710"/>
                    <a:pt x="6205855" y="2057400"/>
                    <a:pt x="5975604" y="2057400"/>
                  </a:cubicBezTo>
                  <a:lnTo>
                    <a:pt x="416941" y="2057400"/>
                  </a:lnTo>
                  <a:cubicBezTo>
                    <a:pt x="186690" y="2057400"/>
                    <a:pt x="0" y="1870710"/>
                    <a:pt x="0" y="1640459"/>
                  </a:cubicBezTo>
                  <a:lnTo>
                    <a:pt x="0" y="416941"/>
                  </a:lnTo>
                  <a:cubicBezTo>
                    <a:pt x="0" y="186690"/>
                    <a:pt x="186690" y="0"/>
                    <a:pt x="416941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2986304" y="7289804"/>
            <a:ext cx="4692777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Measurement Results Data is Displayed and Saved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8029775" y="4255144"/>
            <a:ext cx="867943" cy="395999"/>
          </a:xfrm>
          <a:custGeom>
            <a:avLst/>
            <a:gdLst/>
            <a:ahLst/>
            <a:cxnLst/>
            <a:rect r="r" b="b" t="t" l="l"/>
            <a:pathLst>
              <a:path h="395999" w="867943">
                <a:moveTo>
                  <a:pt x="0" y="0"/>
                </a:moveTo>
                <a:lnTo>
                  <a:pt x="867943" y="0"/>
                </a:lnTo>
                <a:lnTo>
                  <a:pt x="867943" y="395999"/>
                </a:lnTo>
                <a:lnTo>
                  <a:pt x="0" y="3959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1220" r="0" b="-122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2983493" y="706792"/>
            <a:ext cx="12321014" cy="1398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75"/>
              </a:lnSpc>
            </a:pPr>
            <a:r>
              <a:rPr lang="en-US" sz="8799">
                <a:solidFill>
                  <a:srgbClr val="273384"/>
                </a:solidFill>
                <a:latin typeface="Eczar Bold"/>
                <a:ea typeface="Eczar Bold"/>
                <a:cs typeface="Eczar Bold"/>
                <a:sym typeface="Eczar Bold"/>
              </a:rPr>
              <a:t>System Workflow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-10800000">
            <a:off x="8276056" y="7459999"/>
            <a:ext cx="867943" cy="395999"/>
          </a:xfrm>
          <a:custGeom>
            <a:avLst/>
            <a:gdLst/>
            <a:ahLst/>
            <a:cxnLst/>
            <a:rect r="r" b="b" t="t" l="l"/>
            <a:pathLst>
              <a:path h="395999" w="867943">
                <a:moveTo>
                  <a:pt x="0" y="0"/>
                </a:moveTo>
                <a:lnTo>
                  <a:pt x="867944" y="0"/>
                </a:lnTo>
                <a:lnTo>
                  <a:pt x="867944" y="395999"/>
                </a:lnTo>
                <a:lnTo>
                  <a:pt x="0" y="3959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1220" r="0" b="-122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6641894">
            <a:off x="11925729" y="5721178"/>
            <a:ext cx="867943" cy="395999"/>
          </a:xfrm>
          <a:custGeom>
            <a:avLst/>
            <a:gdLst/>
            <a:ahLst/>
            <a:cxnLst/>
            <a:rect r="r" b="b" t="t" l="l"/>
            <a:pathLst>
              <a:path h="395999" w="867943">
                <a:moveTo>
                  <a:pt x="0" y="0"/>
                </a:moveTo>
                <a:lnTo>
                  <a:pt x="867943" y="0"/>
                </a:lnTo>
                <a:lnTo>
                  <a:pt x="867943" y="395999"/>
                </a:lnTo>
                <a:lnTo>
                  <a:pt x="0" y="3959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1220" r="0" b="-122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4581975" y="3018710"/>
            <a:ext cx="1603034" cy="662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898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START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598592" y="6318921"/>
            <a:ext cx="1649964" cy="662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898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FINISH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43252" y="-5995112"/>
            <a:ext cx="7401497" cy="8229600"/>
            <a:chOff x="0" y="0"/>
            <a:chExt cx="9868663" cy="1097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68662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9868662">
                  <a:moveTo>
                    <a:pt x="0" y="0"/>
                  </a:moveTo>
                  <a:lnTo>
                    <a:pt x="9868662" y="0"/>
                  </a:lnTo>
                  <a:lnTo>
                    <a:pt x="986866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" t="0" r="-22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622607">
            <a:off x="9441236" y="-2765931"/>
            <a:ext cx="4537396" cy="3712415"/>
          </a:xfrm>
          <a:custGeom>
            <a:avLst/>
            <a:gdLst/>
            <a:ahLst/>
            <a:cxnLst/>
            <a:rect r="r" b="b" t="t" l="l"/>
            <a:pathLst>
              <a:path h="3712415" w="4537396">
                <a:moveTo>
                  <a:pt x="0" y="0"/>
                </a:moveTo>
                <a:lnTo>
                  <a:pt x="4537396" y="0"/>
                </a:lnTo>
                <a:lnTo>
                  <a:pt x="4537396" y="3712415"/>
                </a:lnTo>
                <a:lnTo>
                  <a:pt x="0" y="37124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4" t="0" r="-34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773223" y="-4807207"/>
            <a:ext cx="9152475" cy="8229600"/>
            <a:chOff x="0" y="0"/>
            <a:chExt cx="12203300" cy="1097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03303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2203303">
                  <a:moveTo>
                    <a:pt x="0" y="0"/>
                  </a:moveTo>
                  <a:lnTo>
                    <a:pt x="12203303" y="0"/>
                  </a:lnTo>
                  <a:lnTo>
                    <a:pt x="1220330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5" t="0" r="-5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564182" y="5735928"/>
            <a:ext cx="7401497" cy="8229600"/>
            <a:chOff x="0" y="0"/>
            <a:chExt cx="9868663" cy="1097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868662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9868662">
                  <a:moveTo>
                    <a:pt x="0" y="0"/>
                  </a:moveTo>
                  <a:lnTo>
                    <a:pt x="9868662" y="0"/>
                  </a:lnTo>
                  <a:lnTo>
                    <a:pt x="986866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" t="0" r="-22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4707403" y="3812751"/>
            <a:ext cx="543855" cy="543855"/>
          </a:xfrm>
          <a:custGeom>
            <a:avLst/>
            <a:gdLst/>
            <a:ahLst/>
            <a:cxnLst/>
            <a:rect r="r" b="b" t="t" l="l"/>
            <a:pathLst>
              <a:path h="543855" w="543855">
                <a:moveTo>
                  <a:pt x="0" y="0"/>
                </a:moveTo>
                <a:lnTo>
                  <a:pt x="543855" y="0"/>
                </a:lnTo>
                <a:lnTo>
                  <a:pt x="543855" y="543855"/>
                </a:lnTo>
                <a:lnTo>
                  <a:pt x="0" y="5438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33519" y="1493605"/>
            <a:ext cx="3214313" cy="7764695"/>
          </a:xfrm>
          <a:custGeom>
            <a:avLst/>
            <a:gdLst/>
            <a:ahLst/>
            <a:cxnLst/>
            <a:rect r="r" b="b" t="t" l="l"/>
            <a:pathLst>
              <a:path h="7764695" w="3214313">
                <a:moveTo>
                  <a:pt x="0" y="0"/>
                </a:moveTo>
                <a:lnTo>
                  <a:pt x="3214313" y="0"/>
                </a:lnTo>
                <a:lnTo>
                  <a:pt x="3214313" y="7764695"/>
                </a:lnTo>
                <a:lnTo>
                  <a:pt x="0" y="77646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430575" y="5954453"/>
            <a:ext cx="11183033" cy="3810732"/>
          </a:xfrm>
          <a:custGeom>
            <a:avLst/>
            <a:gdLst/>
            <a:ahLst/>
            <a:cxnLst/>
            <a:rect r="r" b="b" t="t" l="l"/>
            <a:pathLst>
              <a:path h="3810732" w="11183033">
                <a:moveTo>
                  <a:pt x="0" y="0"/>
                </a:moveTo>
                <a:lnTo>
                  <a:pt x="11183032" y="0"/>
                </a:lnTo>
                <a:lnTo>
                  <a:pt x="11183032" y="3810731"/>
                </a:lnTo>
                <a:lnTo>
                  <a:pt x="0" y="381073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433396" y="1324764"/>
            <a:ext cx="13177390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>
                <a:solidFill>
                  <a:srgbClr val="273384"/>
                </a:solidFill>
                <a:latin typeface="Eczar Semi-Bold"/>
                <a:ea typeface="Eczar Semi-Bold"/>
                <a:cs typeface="Eczar Semi-Bold"/>
                <a:sym typeface="Eczar Semi-Bold"/>
              </a:rPr>
              <a:t>Wound Depth Measurement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440962" y="3614985"/>
            <a:ext cx="5158700" cy="2091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2"/>
              </a:lnSpc>
            </a:pPr>
            <a:r>
              <a:rPr lang="en-US" sz="2394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Wound Image Classification According to Its Stage:</a:t>
            </a:r>
          </a:p>
          <a:p>
            <a:pPr algn="l" marL="517080" indent="-258540" lvl="1">
              <a:lnSpc>
                <a:spcPts val="3352"/>
              </a:lnSpc>
              <a:buFont typeface="Arial"/>
              <a:buChar char="•"/>
            </a:pPr>
            <a:r>
              <a:rPr lang="en-US" sz="2394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Stage II : 36 Images</a:t>
            </a:r>
          </a:p>
          <a:p>
            <a:pPr algn="l" marL="517080" indent="-258540" lvl="1">
              <a:lnSpc>
                <a:spcPts val="3352"/>
              </a:lnSpc>
              <a:buFont typeface="Arial"/>
              <a:buChar char="•"/>
            </a:pPr>
            <a:r>
              <a:rPr lang="en-US" sz="2394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Stage III: 12 Images</a:t>
            </a:r>
          </a:p>
          <a:p>
            <a:pPr algn="l" marL="517080" indent="-258540" lvl="1">
              <a:lnSpc>
                <a:spcPts val="3352"/>
              </a:lnSpc>
              <a:buFont typeface="Arial"/>
              <a:buChar char="•"/>
            </a:pPr>
            <a:r>
              <a:rPr lang="en-US" sz="2394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Stage IV: 28 Images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787286" y="3683084"/>
            <a:ext cx="384088" cy="593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0"/>
              </a:lnSpc>
            </a:pPr>
            <a:r>
              <a:rPr lang="en-US" sz="2536">
                <a:solidFill>
                  <a:srgbClr val="273384"/>
                </a:solidFill>
                <a:latin typeface="Raleway Bold"/>
                <a:ea typeface="Raleway Bold"/>
                <a:cs typeface="Raleway Bold"/>
                <a:sym typeface="Raleway Bold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038887" y="2612869"/>
            <a:ext cx="12361074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09" indent="-539754" lvl="1">
              <a:lnSpc>
                <a:spcPts val="6000"/>
              </a:lnSpc>
              <a:buFont typeface="Arial"/>
              <a:buChar char="•"/>
            </a:pPr>
            <a:r>
              <a:rPr lang="en-US" sz="5000">
                <a:solidFill>
                  <a:srgbClr val="273384"/>
                </a:solidFill>
                <a:latin typeface="Eczar Semi-Bold"/>
                <a:ea typeface="Eczar Semi-Bold"/>
                <a:cs typeface="Eczar Semi-Bold"/>
                <a:sym typeface="Eczar Semi-Bold"/>
              </a:rPr>
              <a:t>Preprocessing Data Training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43252" y="-5995112"/>
            <a:ext cx="7401497" cy="8229600"/>
            <a:chOff x="0" y="0"/>
            <a:chExt cx="9868663" cy="1097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68662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9868662">
                  <a:moveTo>
                    <a:pt x="0" y="0"/>
                  </a:moveTo>
                  <a:lnTo>
                    <a:pt x="9868662" y="0"/>
                  </a:lnTo>
                  <a:lnTo>
                    <a:pt x="986866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" t="0" r="-22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622607">
            <a:off x="9441236" y="-2765931"/>
            <a:ext cx="4537396" cy="3712415"/>
          </a:xfrm>
          <a:custGeom>
            <a:avLst/>
            <a:gdLst/>
            <a:ahLst/>
            <a:cxnLst/>
            <a:rect r="r" b="b" t="t" l="l"/>
            <a:pathLst>
              <a:path h="3712415" w="4537396">
                <a:moveTo>
                  <a:pt x="0" y="0"/>
                </a:moveTo>
                <a:lnTo>
                  <a:pt x="4537396" y="0"/>
                </a:lnTo>
                <a:lnTo>
                  <a:pt x="4537396" y="3712415"/>
                </a:lnTo>
                <a:lnTo>
                  <a:pt x="0" y="37124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4" t="0" r="-34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773223" y="-4807207"/>
            <a:ext cx="9152475" cy="8229600"/>
            <a:chOff x="0" y="0"/>
            <a:chExt cx="12203300" cy="1097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03303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2203303">
                  <a:moveTo>
                    <a:pt x="0" y="0"/>
                  </a:moveTo>
                  <a:lnTo>
                    <a:pt x="12203303" y="0"/>
                  </a:lnTo>
                  <a:lnTo>
                    <a:pt x="1220330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5" t="0" r="-5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4707403" y="3929773"/>
            <a:ext cx="543855" cy="543855"/>
          </a:xfrm>
          <a:custGeom>
            <a:avLst/>
            <a:gdLst/>
            <a:ahLst/>
            <a:cxnLst/>
            <a:rect r="r" b="b" t="t" l="l"/>
            <a:pathLst>
              <a:path h="543855" w="543855">
                <a:moveTo>
                  <a:pt x="0" y="0"/>
                </a:moveTo>
                <a:lnTo>
                  <a:pt x="543855" y="0"/>
                </a:lnTo>
                <a:lnTo>
                  <a:pt x="543855" y="543855"/>
                </a:lnTo>
                <a:lnTo>
                  <a:pt x="0" y="5438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3519" y="1493605"/>
            <a:ext cx="3214313" cy="7764695"/>
          </a:xfrm>
          <a:custGeom>
            <a:avLst/>
            <a:gdLst/>
            <a:ahLst/>
            <a:cxnLst/>
            <a:rect r="r" b="b" t="t" l="l"/>
            <a:pathLst>
              <a:path h="7764695" w="3214313">
                <a:moveTo>
                  <a:pt x="0" y="0"/>
                </a:moveTo>
                <a:lnTo>
                  <a:pt x="3214313" y="0"/>
                </a:lnTo>
                <a:lnTo>
                  <a:pt x="3214313" y="7764695"/>
                </a:lnTo>
                <a:lnTo>
                  <a:pt x="0" y="77646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896946" y="5066636"/>
            <a:ext cx="5807457" cy="4881707"/>
          </a:xfrm>
          <a:custGeom>
            <a:avLst/>
            <a:gdLst/>
            <a:ahLst/>
            <a:cxnLst/>
            <a:rect r="r" b="b" t="t" l="l"/>
            <a:pathLst>
              <a:path h="4881707" w="5807457">
                <a:moveTo>
                  <a:pt x="0" y="0"/>
                </a:moveTo>
                <a:lnTo>
                  <a:pt x="5807457" y="0"/>
                </a:lnTo>
                <a:lnTo>
                  <a:pt x="5807457" y="4881706"/>
                </a:lnTo>
                <a:lnTo>
                  <a:pt x="0" y="48817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7706" t="0" r="-7706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709934" y="5775728"/>
            <a:ext cx="6036645" cy="4425547"/>
          </a:xfrm>
          <a:custGeom>
            <a:avLst/>
            <a:gdLst/>
            <a:ahLst/>
            <a:cxnLst/>
            <a:rect r="r" b="b" t="t" l="l"/>
            <a:pathLst>
              <a:path h="4425547" w="6036645">
                <a:moveTo>
                  <a:pt x="0" y="0"/>
                </a:moveTo>
                <a:lnTo>
                  <a:pt x="6036645" y="0"/>
                </a:lnTo>
                <a:lnTo>
                  <a:pt x="6036645" y="4425547"/>
                </a:lnTo>
                <a:lnTo>
                  <a:pt x="0" y="44255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6934266" y="4689019"/>
            <a:ext cx="1732816" cy="791434"/>
            <a:chOff x="0" y="0"/>
            <a:chExt cx="889798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89798" cy="406400"/>
            </a:xfrm>
            <a:custGeom>
              <a:avLst/>
              <a:gdLst/>
              <a:ahLst/>
              <a:cxnLst/>
              <a:rect r="r" b="b" t="t" l="l"/>
              <a:pathLst>
                <a:path h="406400" w="889798">
                  <a:moveTo>
                    <a:pt x="686598" y="0"/>
                  </a:moveTo>
                  <a:cubicBezTo>
                    <a:pt x="798822" y="0"/>
                    <a:pt x="889798" y="90976"/>
                    <a:pt x="889798" y="203200"/>
                  </a:cubicBezTo>
                  <a:cubicBezTo>
                    <a:pt x="889798" y="315424"/>
                    <a:pt x="798822" y="406400"/>
                    <a:pt x="68659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1DC8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04775"/>
              <a:ext cx="889798" cy="511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80"/>
                </a:lnSpc>
              </a:pPr>
              <a:r>
                <a:rPr lang="en-US" sz="2535">
                  <a:solidFill>
                    <a:srgbClr val="000000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HSV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433396" y="1324764"/>
            <a:ext cx="13177390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>
                <a:solidFill>
                  <a:srgbClr val="273384"/>
                </a:solidFill>
                <a:latin typeface="Eczar Semi-Bold"/>
                <a:ea typeface="Eczar Semi-Bold"/>
                <a:cs typeface="Eczar Semi-Bold"/>
                <a:sym typeface="Eczar Semi-Bold"/>
              </a:rPr>
              <a:t>Wound Depth Measurement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787286" y="3800106"/>
            <a:ext cx="384088" cy="593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0"/>
              </a:lnSpc>
            </a:pPr>
            <a:r>
              <a:rPr lang="en-US" sz="2536">
                <a:solidFill>
                  <a:srgbClr val="273384"/>
                </a:solidFill>
                <a:latin typeface="Raleway Bold"/>
                <a:ea typeface="Raleway Bold"/>
                <a:cs typeface="Raleway Bold"/>
                <a:sym typeface="Raleway Bold"/>
              </a:rPr>
              <a:t>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440962" y="3698719"/>
            <a:ext cx="5158700" cy="415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2"/>
              </a:lnSpc>
            </a:pPr>
            <a:r>
              <a:rPr lang="en-US" sz="2394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Feature Extraction: HSV </a:t>
            </a:r>
            <a:r>
              <a:rPr lang="en-US" sz="2394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and</a:t>
            </a:r>
            <a:r>
              <a:rPr lang="en-US" sz="2394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 LAB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038887" y="2612869"/>
            <a:ext cx="12361074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09" indent="-539754" lvl="1">
              <a:lnSpc>
                <a:spcPts val="6000"/>
              </a:lnSpc>
              <a:buFont typeface="Arial"/>
              <a:buChar char="•"/>
            </a:pPr>
            <a:r>
              <a:rPr lang="en-US" sz="5000">
                <a:solidFill>
                  <a:srgbClr val="273384"/>
                </a:solidFill>
                <a:latin typeface="Eczar Semi-Bold"/>
                <a:ea typeface="Eczar Semi-Bold"/>
                <a:cs typeface="Eczar Semi-Bold"/>
                <a:sym typeface="Eczar Semi-Bold"/>
              </a:rPr>
              <a:t>Preprocessing Data Training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3906815" y="4689019"/>
            <a:ext cx="1732816" cy="791434"/>
            <a:chOff x="0" y="0"/>
            <a:chExt cx="889798" cy="406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89798" cy="406400"/>
            </a:xfrm>
            <a:custGeom>
              <a:avLst/>
              <a:gdLst/>
              <a:ahLst/>
              <a:cxnLst/>
              <a:rect r="r" b="b" t="t" l="l"/>
              <a:pathLst>
                <a:path h="406400" w="889798">
                  <a:moveTo>
                    <a:pt x="686598" y="0"/>
                  </a:moveTo>
                  <a:cubicBezTo>
                    <a:pt x="798822" y="0"/>
                    <a:pt x="889798" y="90976"/>
                    <a:pt x="889798" y="203200"/>
                  </a:cubicBezTo>
                  <a:cubicBezTo>
                    <a:pt x="889798" y="315424"/>
                    <a:pt x="798822" y="406400"/>
                    <a:pt x="68659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1DC8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104775"/>
              <a:ext cx="889798" cy="511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80"/>
                </a:lnSpc>
              </a:pPr>
              <a:r>
                <a:rPr lang="en-US" sz="2535">
                  <a:solidFill>
                    <a:srgbClr val="000000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LAB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43252" y="-5995112"/>
            <a:ext cx="7401497" cy="8229600"/>
            <a:chOff x="0" y="0"/>
            <a:chExt cx="9868663" cy="1097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68662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9868662">
                  <a:moveTo>
                    <a:pt x="0" y="0"/>
                  </a:moveTo>
                  <a:lnTo>
                    <a:pt x="9868662" y="0"/>
                  </a:lnTo>
                  <a:lnTo>
                    <a:pt x="986866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" t="0" r="-22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622607">
            <a:off x="9441236" y="-2765931"/>
            <a:ext cx="4537396" cy="3712415"/>
          </a:xfrm>
          <a:custGeom>
            <a:avLst/>
            <a:gdLst/>
            <a:ahLst/>
            <a:cxnLst/>
            <a:rect r="r" b="b" t="t" l="l"/>
            <a:pathLst>
              <a:path h="3712415" w="4537396">
                <a:moveTo>
                  <a:pt x="0" y="0"/>
                </a:moveTo>
                <a:lnTo>
                  <a:pt x="4537396" y="0"/>
                </a:lnTo>
                <a:lnTo>
                  <a:pt x="4537396" y="3712415"/>
                </a:lnTo>
                <a:lnTo>
                  <a:pt x="0" y="37124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4" t="0" r="-34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773223" y="-4807207"/>
            <a:ext cx="9152475" cy="8229600"/>
            <a:chOff x="0" y="0"/>
            <a:chExt cx="12203300" cy="1097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03303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2203303">
                  <a:moveTo>
                    <a:pt x="0" y="0"/>
                  </a:moveTo>
                  <a:lnTo>
                    <a:pt x="12203303" y="0"/>
                  </a:lnTo>
                  <a:lnTo>
                    <a:pt x="1220330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5" t="0" r="-5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564182" y="5735928"/>
            <a:ext cx="7401497" cy="8229600"/>
            <a:chOff x="0" y="0"/>
            <a:chExt cx="9868663" cy="1097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868662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9868662">
                  <a:moveTo>
                    <a:pt x="0" y="0"/>
                  </a:moveTo>
                  <a:lnTo>
                    <a:pt x="9868662" y="0"/>
                  </a:lnTo>
                  <a:lnTo>
                    <a:pt x="986866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" t="0" r="-22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4711925" y="3805133"/>
            <a:ext cx="543855" cy="543855"/>
          </a:xfrm>
          <a:custGeom>
            <a:avLst/>
            <a:gdLst/>
            <a:ahLst/>
            <a:cxnLst/>
            <a:rect r="r" b="b" t="t" l="l"/>
            <a:pathLst>
              <a:path h="543855" w="543855">
                <a:moveTo>
                  <a:pt x="0" y="0"/>
                </a:moveTo>
                <a:lnTo>
                  <a:pt x="543855" y="0"/>
                </a:lnTo>
                <a:lnTo>
                  <a:pt x="543855" y="543855"/>
                </a:lnTo>
                <a:lnTo>
                  <a:pt x="0" y="5438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33519" y="1493605"/>
            <a:ext cx="3214313" cy="7764695"/>
          </a:xfrm>
          <a:custGeom>
            <a:avLst/>
            <a:gdLst/>
            <a:ahLst/>
            <a:cxnLst/>
            <a:rect r="r" b="b" t="t" l="l"/>
            <a:pathLst>
              <a:path h="7764695" w="3214313">
                <a:moveTo>
                  <a:pt x="0" y="0"/>
                </a:moveTo>
                <a:lnTo>
                  <a:pt x="3214313" y="0"/>
                </a:lnTo>
                <a:lnTo>
                  <a:pt x="3214313" y="7764695"/>
                </a:lnTo>
                <a:lnTo>
                  <a:pt x="0" y="77646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250747" y="5143500"/>
            <a:ext cx="3044952" cy="4114800"/>
          </a:xfrm>
          <a:custGeom>
            <a:avLst/>
            <a:gdLst/>
            <a:ahLst/>
            <a:cxnLst/>
            <a:rect r="r" b="b" t="t" l="l"/>
            <a:pathLst>
              <a:path h="4114800" w="3044952">
                <a:moveTo>
                  <a:pt x="0" y="0"/>
                </a:moveTo>
                <a:lnTo>
                  <a:pt x="3044952" y="0"/>
                </a:lnTo>
                <a:lnTo>
                  <a:pt x="30449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433396" y="1324764"/>
            <a:ext cx="13177390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>
                <a:solidFill>
                  <a:srgbClr val="273384"/>
                </a:solidFill>
                <a:latin typeface="Eczar Semi-Bold"/>
                <a:ea typeface="Eczar Semi-Bold"/>
                <a:cs typeface="Eczar Semi-Bold"/>
                <a:sym typeface="Eczar Semi-Bold"/>
              </a:rPr>
              <a:t>Wound Depth Measurement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791808" y="3651094"/>
            <a:ext cx="384088" cy="593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0"/>
              </a:lnSpc>
            </a:pPr>
            <a:r>
              <a:rPr lang="en-US" sz="2536">
                <a:solidFill>
                  <a:srgbClr val="273384"/>
                </a:solidFill>
                <a:latin typeface="Raleway Bold"/>
                <a:ea typeface="Raleway Bold"/>
                <a:cs typeface="Raleway Bold"/>
                <a:sym typeface="Raleway Bold"/>
              </a:rPr>
              <a:t>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447774" y="3755489"/>
            <a:ext cx="6461127" cy="1672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2"/>
              </a:lnSpc>
            </a:pPr>
            <a:r>
              <a:rPr lang="en-US" sz="2394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Extracted data is saved as training data in the following formats:</a:t>
            </a:r>
          </a:p>
          <a:p>
            <a:pPr algn="l" marL="517080" indent="-258540" lvl="1">
              <a:lnSpc>
                <a:spcPts val="3352"/>
              </a:lnSpc>
              <a:buFont typeface="Arial"/>
              <a:buChar char="•"/>
            </a:pPr>
            <a:r>
              <a:rPr lang="en-US" sz="2394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Feature   : </a:t>
            </a:r>
            <a:r>
              <a:rPr lang="en-US" sz="2394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Hue, Saturation, L, A, dan B</a:t>
            </a:r>
          </a:p>
          <a:p>
            <a:pPr algn="l" marL="517080" indent="-258540" lvl="1">
              <a:lnSpc>
                <a:spcPts val="3352"/>
              </a:lnSpc>
              <a:buFont typeface="Arial"/>
              <a:buChar char="•"/>
            </a:pPr>
            <a:r>
              <a:rPr lang="en-US" sz="2394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Class : </a:t>
            </a:r>
            <a:r>
              <a:rPr lang="en-US" sz="2394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Stage II, Stage III, dan Stage IV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038887" y="2612869"/>
            <a:ext cx="12361074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09" indent="-539754" lvl="1">
              <a:lnSpc>
                <a:spcPts val="6000"/>
              </a:lnSpc>
              <a:buFont typeface="Arial"/>
              <a:buChar char="•"/>
            </a:pPr>
            <a:r>
              <a:rPr lang="en-US" sz="5000">
                <a:solidFill>
                  <a:srgbClr val="273384"/>
                </a:solidFill>
                <a:latin typeface="Eczar Semi-Bold"/>
                <a:ea typeface="Eczar Semi-Bold"/>
                <a:cs typeface="Eczar Semi-Bold"/>
                <a:sym typeface="Eczar Semi-Bold"/>
              </a:rPr>
              <a:t>Preprocessing Data Training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43252" y="-5995112"/>
            <a:ext cx="7401497" cy="8229600"/>
            <a:chOff x="0" y="0"/>
            <a:chExt cx="9868663" cy="1097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68662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9868662">
                  <a:moveTo>
                    <a:pt x="0" y="0"/>
                  </a:moveTo>
                  <a:lnTo>
                    <a:pt x="9868662" y="0"/>
                  </a:lnTo>
                  <a:lnTo>
                    <a:pt x="986866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" t="0" r="-22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622607">
            <a:off x="9441236" y="-2765931"/>
            <a:ext cx="4537396" cy="3712415"/>
          </a:xfrm>
          <a:custGeom>
            <a:avLst/>
            <a:gdLst/>
            <a:ahLst/>
            <a:cxnLst/>
            <a:rect r="r" b="b" t="t" l="l"/>
            <a:pathLst>
              <a:path h="3712415" w="4537396">
                <a:moveTo>
                  <a:pt x="0" y="0"/>
                </a:moveTo>
                <a:lnTo>
                  <a:pt x="4537396" y="0"/>
                </a:lnTo>
                <a:lnTo>
                  <a:pt x="4537396" y="3712415"/>
                </a:lnTo>
                <a:lnTo>
                  <a:pt x="0" y="37124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4" t="0" r="-34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773223" y="-4807207"/>
            <a:ext cx="9152475" cy="8229600"/>
            <a:chOff x="0" y="0"/>
            <a:chExt cx="12203300" cy="1097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03303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2203303">
                  <a:moveTo>
                    <a:pt x="0" y="0"/>
                  </a:moveTo>
                  <a:lnTo>
                    <a:pt x="12203303" y="0"/>
                  </a:lnTo>
                  <a:lnTo>
                    <a:pt x="1220330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5" t="0" r="-5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844749" y="4711737"/>
            <a:ext cx="7401497" cy="8229600"/>
            <a:chOff x="0" y="0"/>
            <a:chExt cx="9868663" cy="1097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868662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9868662">
                  <a:moveTo>
                    <a:pt x="0" y="0"/>
                  </a:moveTo>
                  <a:lnTo>
                    <a:pt x="9868662" y="0"/>
                  </a:lnTo>
                  <a:lnTo>
                    <a:pt x="986866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" t="0" r="-22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8075961" y="4074986"/>
            <a:ext cx="543855" cy="543855"/>
          </a:xfrm>
          <a:custGeom>
            <a:avLst/>
            <a:gdLst/>
            <a:ahLst/>
            <a:cxnLst/>
            <a:rect r="r" b="b" t="t" l="l"/>
            <a:pathLst>
              <a:path h="543855" w="543855">
                <a:moveTo>
                  <a:pt x="0" y="0"/>
                </a:moveTo>
                <a:lnTo>
                  <a:pt x="543855" y="0"/>
                </a:lnTo>
                <a:lnTo>
                  <a:pt x="543855" y="543855"/>
                </a:lnTo>
                <a:lnTo>
                  <a:pt x="0" y="5438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075961" y="5502211"/>
            <a:ext cx="543855" cy="543855"/>
          </a:xfrm>
          <a:custGeom>
            <a:avLst/>
            <a:gdLst/>
            <a:ahLst/>
            <a:cxnLst/>
            <a:rect r="r" b="b" t="t" l="l"/>
            <a:pathLst>
              <a:path h="543855" w="543855">
                <a:moveTo>
                  <a:pt x="0" y="0"/>
                </a:moveTo>
                <a:lnTo>
                  <a:pt x="543855" y="0"/>
                </a:lnTo>
                <a:lnTo>
                  <a:pt x="543855" y="543855"/>
                </a:lnTo>
                <a:lnTo>
                  <a:pt x="0" y="5438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075961" y="6926843"/>
            <a:ext cx="543855" cy="543855"/>
          </a:xfrm>
          <a:custGeom>
            <a:avLst/>
            <a:gdLst/>
            <a:ahLst/>
            <a:cxnLst/>
            <a:rect r="r" b="b" t="t" l="l"/>
            <a:pathLst>
              <a:path h="543855" w="543855">
                <a:moveTo>
                  <a:pt x="0" y="0"/>
                </a:moveTo>
                <a:lnTo>
                  <a:pt x="543855" y="0"/>
                </a:lnTo>
                <a:lnTo>
                  <a:pt x="543855" y="543855"/>
                </a:lnTo>
                <a:lnTo>
                  <a:pt x="0" y="5438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75705" y="2234488"/>
            <a:ext cx="6841093" cy="7754801"/>
          </a:xfrm>
          <a:custGeom>
            <a:avLst/>
            <a:gdLst/>
            <a:ahLst/>
            <a:cxnLst/>
            <a:rect r="r" b="b" t="t" l="l"/>
            <a:pathLst>
              <a:path h="7754801" w="6841093">
                <a:moveTo>
                  <a:pt x="0" y="0"/>
                </a:moveTo>
                <a:lnTo>
                  <a:pt x="6841093" y="0"/>
                </a:lnTo>
                <a:lnTo>
                  <a:pt x="6841093" y="7754801"/>
                </a:lnTo>
                <a:lnTo>
                  <a:pt x="0" y="77548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433396" y="1324764"/>
            <a:ext cx="13177390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>
                <a:solidFill>
                  <a:srgbClr val="273384"/>
                </a:solidFill>
                <a:latin typeface="Eczar Semi-Bold"/>
                <a:ea typeface="Eczar Semi-Bold"/>
                <a:cs typeface="Eczar Semi-Bold"/>
                <a:sym typeface="Eczar Semi-Bold"/>
              </a:rPr>
              <a:t>Wound Depth Measurement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809520" y="3877220"/>
            <a:ext cx="4329890" cy="834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2"/>
              </a:lnSpc>
            </a:pPr>
            <a:r>
              <a:rPr lang="en-US" sz="2394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Image Acquisition (Direct/Indirect)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55844" y="3945319"/>
            <a:ext cx="384088" cy="593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0"/>
              </a:lnSpc>
            </a:pPr>
            <a:r>
              <a:rPr lang="en-US" sz="2536">
                <a:solidFill>
                  <a:srgbClr val="273384"/>
                </a:solidFill>
                <a:latin typeface="Raleway Bold"/>
                <a:ea typeface="Raleway Bold"/>
                <a:cs typeface="Raleway Bold"/>
                <a:sym typeface="Raleway Bold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155844" y="5372544"/>
            <a:ext cx="384088" cy="593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0"/>
              </a:lnSpc>
            </a:pPr>
            <a:r>
              <a:rPr lang="en-US" sz="2536">
                <a:solidFill>
                  <a:srgbClr val="273384"/>
                </a:solidFill>
                <a:latin typeface="Raleway Bold"/>
                <a:ea typeface="Raleway Bold"/>
                <a:cs typeface="Raleway Bold"/>
                <a:sym typeface="Raleway Bold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155844" y="6772804"/>
            <a:ext cx="384088" cy="593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0"/>
              </a:lnSpc>
            </a:pPr>
            <a:r>
              <a:rPr lang="en-US" sz="2536">
                <a:solidFill>
                  <a:srgbClr val="273384"/>
                </a:solidFill>
                <a:latin typeface="Raleway Bold"/>
                <a:ea typeface="Raleway Bold"/>
                <a:cs typeface="Raleway Bold"/>
                <a:sym typeface="Raleway Bold"/>
              </a:rPr>
              <a:t>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809520" y="5271157"/>
            <a:ext cx="5158700" cy="1253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2"/>
              </a:lnSpc>
            </a:pPr>
            <a:r>
              <a:rPr lang="en-US" sz="2394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Testing image features are extracted and then input into the Machine Learning SVM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811810" y="6877199"/>
            <a:ext cx="5006300" cy="834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2"/>
              </a:lnSpc>
            </a:pPr>
            <a:r>
              <a:rPr lang="en-US" sz="2394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Measurement results data is displayed and saved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038887" y="2612869"/>
            <a:ext cx="12361074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09" indent="-539754" lvl="1">
              <a:lnSpc>
                <a:spcPts val="6000"/>
              </a:lnSpc>
              <a:buFont typeface="Arial"/>
              <a:buChar char="•"/>
            </a:pPr>
            <a:r>
              <a:rPr lang="en-US" sz="5000">
                <a:solidFill>
                  <a:srgbClr val="273384"/>
                </a:solidFill>
                <a:latin typeface="Eczar Semi-Bold"/>
                <a:ea typeface="Eczar Semi-Bold"/>
                <a:cs typeface="Eczar Semi-Bold"/>
                <a:sym typeface="Eczar Semi-Bold"/>
              </a:rPr>
              <a:t>Wound Depth Measurement System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43252" y="-5995112"/>
            <a:ext cx="7401497" cy="8229600"/>
            <a:chOff x="0" y="0"/>
            <a:chExt cx="9868663" cy="1097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68662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9868662">
                  <a:moveTo>
                    <a:pt x="0" y="0"/>
                  </a:moveTo>
                  <a:lnTo>
                    <a:pt x="9868662" y="0"/>
                  </a:lnTo>
                  <a:lnTo>
                    <a:pt x="986866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" t="0" r="-22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622607">
            <a:off x="9441236" y="-2765931"/>
            <a:ext cx="4537396" cy="3712415"/>
          </a:xfrm>
          <a:custGeom>
            <a:avLst/>
            <a:gdLst/>
            <a:ahLst/>
            <a:cxnLst/>
            <a:rect r="r" b="b" t="t" l="l"/>
            <a:pathLst>
              <a:path h="3712415" w="4537396">
                <a:moveTo>
                  <a:pt x="0" y="0"/>
                </a:moveTo>
                <a:lnTo>
                  <a:pt x="4537396" y="0"/>
                </a:lnTo>
                <a:lnTo>
                  <a:pt x="4537396" y="3712415"/>
                </a:lnTo>
                <a:lnTo>
                  <a:pt x="0" y="37124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4" t="0" r="-34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773223" y="-4807207"/>
            <a:ext cx="9152475" cy="8229600"/>
            <a:chOff x="0" y="0"/>
            <a:chExt cx="12203300" cy="1097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03303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2203303">
                  <a:moveTo>
                    <a:pt x="0" y="0"/>
                  </a:moveTo>
                  <a:lnTo>
                    <a:pt x="12203303" y="0"/>
                  </a:lnTo>
                  <a:lnTo>
                    <a:pt x="1220330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5" t="0" r="-5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844749" y="4711737"/>
            <a:ext cx="7401497" cy="8229600"/>
            <a:chOff x="0" y="0"/>
            <a:chExt cx="9868663" cy="1097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868662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9868662">
                  <a:moveTo>
                    <a:pt x="0" y="0"/>
                  </a:moveTo>
                  <a:lnTo>
                    <a:pt x="9868662" y="0"/>
                  </a:lnTo>
                  <a:lnTo>
                    <a:pt x="986866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" t="0" r="-22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4502667" y="2996488"/>
            <a:ext cx="9282666" cy="6820742"/>
          </a:xfrm>
          <a:custGeom>
            <a:avLst/>
            <a:gdLst/>
            <a:ahLst/>
            <a:cxnLst/>
            <a:rect r="r" b="b" t="t" l="l"/>
            <a:pathLst>
              <a:path h="6820742" w="9282666">
                <a:moveTo>
                  <a:pt x="0" y="0"/>
                </a:moveTo>
                <a:lnTo>
                  <a:pt x="9282667" y="0"/>
                </a:lnTo>
                <a:lnTo>
                  <a:pt x="9282667" y="6820742"/>
                </a:lnTo>
                <a:lnTo>
                  <a:pt x="0" y="68207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75705" y="891463"/>
            <a:ext cx="13177390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>
                <a:solidFill>
                  <a:srgbClr val="273384"/>
                </a:solidFill>
                <a:latin typeface="Eczar Semi-Bold"/>
                <a:ea typeface="Eczar Semi-Bold"/>
                <a:cs typeface="Eczar Semi-Bold"/>
                <a:sym typeface="Eczar Semi-Bold"/>
              </a:rPr>
              <a:t>Wound Depth Measurement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83675" y="2058276"/>
            <a:ext cx="14289548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09" indent="-539754" lvl="1">
              <a:lnSpc>
                <a:spcPts val="6000"/>
              </a:lnSpc>
              <a:buFont typeface="Arial"/>
              <a:buChar char="•"/>
            </a:pPr>
            <a:r>
              <a:rPr lang="en-US" sz="5000">
                <a:solidFill>
                  <a:srgbClr val="273384"/>
                </a:solidFill>
                <a:latin typeface="Eczar Semi-Bold"/>
                <a:ea typeface="Eczar Semi-Bold"/>
                <a:cs typeface="Eczar Semi-Bold"/>
                <a:sym typeface="Eczar Semi-Bold"/>
              </a:rPr>
              <a:t>Wound Depth Measurement Performance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43252" y="-5995112"/>
            <a:ext cx="7401497" cy="8229600"/>
            <a:chOff x="0" y="0"/>
            <a:chExt cx="9868663" cy="1097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68662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9868662">
                  <a:moveTo>
                    <a:pt x="0" y="0"/>
                  </a:moveTo>
                  <a:lnTo>
                    <a:pt x="9868662" y="0"/>
                  </a:lnTo>
                  <a:lnTo>
                    <a:pt x="986866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" t="0" r="-22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622607">
            <a:off x="9441236" y="-2765931"/>
            <a:ext cx="4537396" cy="3712415"/>
          </a:xfrm>
          <a:custGeom>
            <a:avLst/>
            <a:gdLst/>
            <a:ahLst/>
            <a:cxnLst/>
            <a:rect r="r" b="b" t="t" l="l"/>
            <a:pathLst>
              <a:path h="3712415" w="4537396">
                <a:moveTo>
                  <a:pt x="0" y="0"/>
                </a:moveTo>
                <a:lnTo>
                  <a:pt x="4537396" y="0"/>
                </a:lnTo>
                <a:lnTo>
                  <a:pt x="4537396" y="3712415"/>
                </a:lnTo>
                <a:lnTo>
                  <a:pt x="0" y="37124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4" t="0" r="-34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773223" y="-4807207"/>
            <a:ext cx="9152475" cy="8229600"/>
            <a:chOff x="0" y="0"/>
            <a:chExt cx="12203300" cy="1097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03303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2203303">
                  <a:moveTo>
                    <a:pt x="0" y="0"/>
                  </a:moveTo>
                  <a:lnTo>
                    <a:pt x="12203303" y="0"/>
                  </a:lnTo>
                  <a:lnTo>
                    <a:pt x="1220330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5" t="0" r="-5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706243" y="2420556"/>
            <a:ext cx="2810128" cy="6091693"/>
          </a:xfrm>
          <a:custGeom>
            <a:avLst/>
            <a:gdLst/>
            <a:ahLst/>
            <a:cxnLst/>
            <a:rect r="r" b="b" t="t" l="l"/>
            <a:pathLst>
              <a:path h="6091693" w="2810128">
                <a:moveTo>
                  <a:pt x="0" y="0"/>
                </a:moveTo>
                <a:lnTo>
                  <a:pt x="2810128" y="0"/>
                </a:lnTo>
                <a:lnTo>
                  <a:pt x="2810128" y="6091693"/>
                </a:lnTo>
                <a:lnTo>
                  <a:pt x="0" y="60916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049335" y="2414552"/>
            <a:ext cx="2810128" cy="6091693"/>
          </a:xfrm>
          <a:custGeom>
            <a:avLst/>
            <a:gdLst/>
            <a:ahLst/>
            <a:cxnLst/>
            <a:rect r="r" b="b" t="t" l="l"/>
            <a:pathLst>
              <a:path h="6091693" w="2810128">
                <a:moveTo>
                  <a:pt x="0" y="0"/>
                </a:moveTo>
                <a:lnTo>
                  <a:pt x="2810129" y="0"/>
                </a:lnTo>
                <a:lnTo>
                  <a:pt x="2810129" y="6091693"/>
                </a:lnTo>
                <a:lnTo>
                  <a:pt x="0" y="60916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623626" y="2414552"/>
            <a:ext cx="2810920" cy="6085689"/>
          </a:xfrm>
          <a:custGeom>
            <a:avLst/>
            <a:gdLst/>
            <a:ahLst/>
            <a:cxnLst/>
            <a:rect r="r" b="b" t="t" l="l"/>
            <a:pathLst>
              <a:path h="6085689" w="2810920">
                <a:moveTo>
                  <a:pt x="0" y="0"/>
                </a:moveTo>
                <a:lnTo>
                  <a:pt x="2810920" y="0"/>
                </a:lnTo>
                <a:lnTo>
                  <a:pt x="2810920" y="6085688"/>
                </a:lnTo>
                <a:lnTo>
                  <a:pt x="0" y="60856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198708" y="2420556"/>
            <a:ext cx="2810128" cy="6091693"/>
          </a:xfrm>
          <a:custGeom>
            <a:avLst/>
            <a:gdLst/>
            <a:ahLst/>
            <a:cxnLst/>
            <a:rect r="r" b="b" t="t" l="l"/>
            <a:pathLst>
              <a:path h="6091693" w="2810128">
                <a:moveTo>
                  <a:pt x="0" y="0"/>
                </a:moveTo>
                <a:lnTo>
                  <a:pt x="2810129" y="0"/>
                </a:lnTo>
                <a:lnTo>
                  <a:pt x="2810129" y="6091693"/>
                </a:lnTo>
                <a:lnTo>
                  <a:pt x="0" y="60916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770837" y="2414552"/>
            <a:ext cx="2810920" cy="6085689"/>
          </a:xfrm>
          <a:custGeom>
            <a:avLst/>
            <a:gdLst/>
            <a:ahLst/>
            <a:cxnLst/>
            <a:rect r="r" b="b" t="t" l="l"/>
            <a:pathLst>
              <a:path h="6085689" w="2810920">
                <a:moveTo>
                  <a:pt x="0" y="0"/>
                </a:moveTo>
                <a:lnTo>
                  <a:pt x="2810920" y="0"/>
                </a:lnTo>
                <a:lnTo>
                  <a:pt x="2810920" y="6085688"/>
                </a:lnTo>
                <a:lnTo>
                  <a:pt x="0" y="60856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75705" y="481888"/>
            <a:ext cx="7497601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>
                <a:solidFill>
                  <a:srgbClr val="273384"/>
                </a:solidFill>
                <a:latin typeface="Eczar Semi-Bold"/>
                <a:ea typeface="Eczar Semi-Bold"/>
                <a:cs typeface="Eczar Semi-Bold"/>
                <a:sym typeface="Eczar Semi-Bold"/>
              </a:rPr>
              <a:t>App Interface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986619">
            <a:off x="-2800762" y="3343677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15" r="0" b="-11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926706" y="-3752582"/>
            <a:ext cx="9152475" cy="8229600"/>
            <a:chOff x="0" y="0"/>
            <a:chExt cx="12203300" cy="1097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203303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2203303">
                  <a:moveTo>
                    <a:pt x="0" y="0"/>
                  </a:moveTo>
                  <a:lnTo>
                    <a:pt x="12203303" y="0"/>
                  </a:lnTo>
                  <a:lnTo>
                    <a:pt x="1220330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" t="0" r="-5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0338574">
            <a:off x="4569016" y="-5480084"/>
            <a:ext cx="9152475" cy="8229600"/>
            <a:chOff x="0" y="0"/>
            <a:chExt cx="12203300" cy="1097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03303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2203303">
                  <a:moveTo>
                    <a:pt x="0" y="0"/>
                  </a:moveTo>
                  <a:lnTo>
                    <a:pt x="12203303" y="0"/>
                  </a:lnTo>
                  <a:lnTo>
                    <a:pt x="1220330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" t="0" r="-5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9024995">
            <a:off x="-2679407" y="-4114800"/>
            <a:ext cx="9152475" cy="8229600"/>
            <a:chOff x="0" y="0"/>
            <a:chExt cx="12203300" cy="1097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203303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2203303">
                  <a:moveTo>
                    <a:pt x="0" y="0"/>
                  </a:moveTo>
                  <a:lnTo>
                    <a:pt x="12203303" y="0"/>
                  </a:lnTo>
                  <a:lnTo>
                    <a:pt x="1220330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" t="0" r="-5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true" rot="-5936786">
            <a:off x="16141297" y="3404390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4114800"/>
                </a:moveTo>
                <a:lnTo>
                  <a:pt x="5029200" y="4114800"/>
                </a:lnTo>
                <a:lnTo>
                  <a:pt x="5029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15" r="0" b="-115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180711" y="-4904700"/>
            <a:ext cx="7401497" cy="8229600"/>
            <a:chOff x="0" y="0"/>
            <a:chExt cx="9868663" cy="1097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868662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9868662">
                  <a:moveTo>
                    <a:pt x="0" y="0"/>
                  </a:moveTo>
                  <a:lnTo>
                    <a:pt x="9868662" y="0"/>
                  </a:lnTo>
                  <a:lnTo>
                    <a:pt x="986866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2" t="0" r="-22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-2672048" y="-5018174"/>
            <a:ext cx="7401497" cy="8229600"/>
            <a:chOff x="0" y="0"/>
            <a:chExt cx="9868663" cy="1097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868662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9868662">
                  <a:moveTo>
                    <a:pt x="0" y="0"/>
                  </a:moveTo>
                  <a:lnTo>
                    <a:pt x="9868662" y="0"/>
                  </a:lnTo>
                  <a:lnTo>
                    <a:pt x="986866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2" t="0" r="-22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-6712665">
            <a:off x="-990270" y="7258855"/>
            <a:ext cx="7401497" cy="8229600"/>
            <a:chOff x="0" y="0"/>
            <a:chExt cx="9868663" cy="1097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868662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9868662">
                  <a:moveTo>
                    <a:pt x="0" y="0"/>
                  </a:moveTo>
                  <a:lnTo>
                    <a:pt x="9868662" y="0"/>
                  </a:lnTo>
                  <a:lnTo>
                    <a:pt x="986866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2" t="0" r="-22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-1846334">
            <a:off x="9995837" y="6172200"/>
            <a:ext cx="7401497" cy="8229600"/>
            <a:chOff x="0" y="0"/>
            <a:chExt cx="9868663" cy="1097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868662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9868662">
                  <a:moveTo>
                    <a:pt x="0" y="0"/>
                  </a:moveTo>
                  <a:lnTo>
                    <a:pt x="9868662" y="0"/>
                  </a:lnTo>
                  <a:lnTo>
                    <a:pt x="986866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2" t="0" r="-22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2725007" y="4933950"/>
            <a:ext cx="12837986" cy="2155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71"/>
              </a:lnSpc>
            </a:pPr>
            <a:r>
              <a:rPr lang="en-US" sz="13599">
                <a:solidFill>
                  <a:srgbClr val="273384"/>
                </a:solidFill>
                <a:latin typeface="Eczar Bold"/>
                <a:ea typeface="Eczar Bold"/>
                <a:cs typeface="Eczar Bold"/>
                <a:sym typeface="Eczar Bold"/>
              </a:rPr>
              <a:t>Thank you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6926145" y="2914861"/>
            <a:ext cx="4435711" cy="1739168"/>
            <a:chOff x="0" y="0"/>
            <a:chExt cx="5914281" cy="231889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914263" cy="2318893"/>
            </a:xfrm>
            <a:custGeom>
              <a:avLst/>
              <a:gdLst/>
              <a:ahLst/>
              <a:cxnLst/>
              <a:rect r="r" b="b" t="t" l="l"/>
              <a:pathLst>
                <a:path h="2318893" w="5914263">
                  <a:moveTo>
                    <a:pt x="0" y="0"/>
                  </a:moveTo>
                  <a:lnTo>
                    <a:pt x="5914263" y="0"/>
                  </a:lnTo>
                  <a:lnTo>
                    <a:pt x="5914263" y="2318893"/>
                  </a:lnTo>
                  <a:lnTo>
                    <a:pt x="0" y="23188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61" r="0" b="-6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4427" y="2887254"/>
            <a:ext cx="9540461" cy="1843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5"/>
              </a:lnSpc>
            </a:pPr>
            <a:r>
              <a:rPr lang="en-US" sz="3532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 the field of forensic science, wound depth measurement is a critical point that connects </a:t>
            </a:r>
            <a:r>
              <a:rPr lang="en-US" sz="3532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medical analysis</a:t>
            </a:r>
            <a:r>
              <a:rPr lang="en-US" sz="3532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with </a:t>
            </a:r>
            <a:r>
              <a:rPr lang="en-US" sz="3532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legal investigation</a:t>
            </a:r>
          </a:p>
        </p:txBody>
      </p:sp>
      <p:grpSp>
        <p:nvGrpSpPr>
          <p:cNvPr name="Group 3" id="3"/>
          <p:cNvGrpSpPr/>
          <p:nvPr/>
        </p:nvGrpSpPr>
        <p:grpSpPr>
          <a:xfrm rot="-9560830">
            <a:off x="8234194" y="8802718"/>
            <a:ext cx="8939049" cy="9463300"/>
            <a:chOff x="0" y="0"/>
            <a:chExt cx="11918732" cy="12617733"/>
          </a:xfrm>
        </p:grpSpPr>
        <p:sp>
          <p:nvSpPr>
            <p:cNvPr name="Freeform 4" id="4"/>
            <p:cNvSpPr/>
            <p:nvPr/>
          </p:nvSpPr>
          <p:spPr>
            <a:xfrm flipH="true" flipV="false" rot="0">
              <a:off x="0" y="0"/>
              <a:ext cx="11918696" cy="12617704"/>
            </a:xfrm>
            <a:custGeom>
              <a:avLst/>
              <a:gdLst/>
              <a:ahLst/>
              <a:cxnLst/>
              <a:rect r="r" b="b" t="t" l="l"/>
              <a:pathLst>
                <a:path h="12617704" w="11918696">
                  <a:moveTo>
                    <a:pt x="11918696" y="0"/>
                  </a:moveTo>
                  <a:lnTo>
                    <a:pt x="0" y="0"/>
                  </a:lnTo>
                  <a:lnTo>
                    <a:pt x="0" y="12617704"/>
                  </a:lnTo>
                  <a:lnTo>
                    <a:pt x="11918696" y="12617704"/>
                  </a:lnTo>
                  <a:lnTo>
                    <a:pt x="11918696" y="0"/>
                  </a:lnTo>
                  <a:close/>
                </a:path>
              </a:pathLst>
            </a:custGeom>
            <a:blipFill>
              <a:blip r:embed="rId2"/>
              <a:stretch>
                <a:fillRect l="-8874" t="0" r="-8874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9564093">
            <a:off x="5342272" y="9614542"/>
            <a:ext cx="4288558" cy="3508821"/>
          </a:xfrm>
          <a:custGeom>
            <a:avLst/>
            <a:gdLst/>
            <a:ahLst/>
            <a:cxnLst/>
            <a:rect r="r" b="b" t="t" l="l"/>
            <a:pathLst>
              <a:path h="3508821" w="4288558">
                <a:moveTo>
                  <a:pt x="0" y="0"/>
                </a:moveTo>
                <a:lnTo>
                  <a:pt x="4288558" y="0"/>
                </a:lnTo>
                <a:lnTo>
                  <a:pt x="4288558" y="3508821"/>
                </a:lnTo>
                <a:lnTo>
                  <a:pt x="0" y="35088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10800000">
            <a:off x="-1179645" y="8029434"/>
            <a:ext cx="8939049" cy="9463300"/>
            <a:chOff x="0" y="0"/>
            <a:chExt cx="11918732" cy="126177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918696" cy="12617704"/>
            </a:xfrm>
            <a:custGeom>
              <a:avLst/>
              <a:gdLst/>
              <a:ahLst/>
              <a:cxnLst/>
              <a:rect r="r" b="b" t="t" l="l"/>
              <a:pathLst>
                <a:path h="12617704" w="11918696">
                  <a:moveTo>
                    <a:pt x="0" y="0"/>
                  </a:moveTo>
                  <a:lnTo>
                    <a:pt x="11918696" y="0"/>
                  </a:lnTo>
                  <a:lnTo>
                    <a:pt x="11918696" y="12617704"/>
                  </a:lnTo>
                  <a:lnTo>
                    <a:pt x="0" y="126177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874" t="0" r="-8874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1858157" y="5143500"/>
            <a:ext cx="6513205" cy="7241923"/>
            <a:chOff x="0" y="0"/>
            <a:chExt cx="8684273" cy="96558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84260" cy="9655937"/>
            </a:xfrm>
            <a:custGeom>
              <a:avLst/>
              <a:gdLst/>
              <a:ahLst/>
              <a:cxnLst/>
              <a:rect r="r" b="b" t="t" l="l"/>
              <a:pathLst>
                <a:path h="9655937" w="8684260">
                  <a:moveTo>
                    <a:pt x="0" y="0"/>
                  </a:moveTo>
                  <a:lnTo>
                    <a:pt x="8684260" y="0"/>
                  </a:lnTo>
                  <a:lnTo>
                    <a:pt x="8684260" y="9655937"/>
                  </a:lnTo>
                  <a:lnTo>
                    <a:pt x="0" y="9655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2" t="0" r="-22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164297" y="-3149259"/>
            <a:ext cx="4322379" cy="4805981"/>
            <a:chOff x="0" y="0"/>
            <a:chExt cx="5763172" cy="6407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63133" cy="6407912"/>
            </a:xfrm>
            <a:custGeom>
              <a:avLst/>
              <a:gdLst/>
              <a:ahLst/>
              <a:cxnLst/>
              <a:rect r="r" b="b" t="t" l="l"/>
              <a:pathLst>
                <a:path h="6407912" w="5763133">
                  <a:moveTo>
                    <a:pt x="0" y="0"/>
                  </a:moveTo>
                  <a:lnTo>
                    <a:pt x="5763133" y="0"/>
                  </a:lnTo>
                  <a:lnTo>
                    <a:pt x="5763133" y="6407912"/>
                  </a:lnTo>
                  <a:lnTo>
                    <a:pt x="0" y="6407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2" t="0" r="-23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876686" y="8613572"/>
            <a:ext cx="5573082" cy="6196616"/>
            <a:chOff x="0" y="0"/>
            <a:chExt cx="7430776" cy="826215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430770" cy="8262112"/>
            </a:xfrm>
            <a:custGeom>
              <a:avLst/>
              <a:gdLst/>
              <a:ahLst/>
              <a:cxnLst/>
              <a:rect r="r" b="b" t="t" l="l"/>
              <a:pathLst>
                <a:path h="8262112" w="7430770">
                  <a:moveTo>
                    <a:pt x="0" y="0"/>
                  </a:moveTo>
                  <a:lnTo>
                    <a:pt x="7430770" y="0"/>
                  </a:lnTo>
                  <a:lnTo>
                    <a:pt x="7430770" y="8262112"/>
                  </a:lnTo>
                  <a:lnTo>
                    <a:pt x="0" y="8262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2" t="0" r="-22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138531" y="2361409"/>
            <a:ext cx="7120769" cy="6130035"/>
            <a:chOff x="0" y="0"/>
            <a:chExt cx="9494359" cy="817338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494393" cy="8173339"/>
            </a:xfrm>
            <a:custGeom>
              <a:avLst/>
              <a:gdLst/>
              <a:ahLst/>
              <a:cxnLst/>
              <a:rect r="r" b="b" t="t" l="l"/>
              <a:pathLst>
                <a:path h="8173339" w="9494393">
                  <a:moveTo>
                    <a:pt x="0" y="0"/>
                  </a:moveTo>
                  <a:lnTo>
                    <a:pt x="9494393" y="0"/>
                  </a:lnTo>
                  <a:lnTo>
                    <a:pt x="9494393" y="8173339"/>
                  </a:lnTo>
                  <a:lnTo>
                    <a:pt x="0" y="81733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4564" t="0" r="-14564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290783" y="1037434"/>
            <a:ext cx="9847748" cy="132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40"/>
              </a:lnSpc>
            </a:pPr>
            <a:r>
              <a:rPr lang="en-US" sz="8700">
                <a:solidFill>
                  <a:srgbClr val="273384"/>
                </a:solidFill>
                <a:latin typeface="Eczar Bold"/>
                <a:ea typeface="Eczar Bold"/>
                <a:cs typeface="Eczar Bold"/>
                <a:sym typeface="Eczar Bold"/>
              </a:rPr>
              <a:t>Research Question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9560830">
            <a:off x="8234194" y="8802718"/>
            <a:ext cx="8939049" cy="9463300"/>
            <a:chOff x="0" y="0"/>
            <a:chExt cx="11918732" cy="12617733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11918696" cy="12617704"/>
            </a:xfrm>
            <a:custGeom>
              <a:avLst/>
              <a:gdLst/>
              <a:ahLst/>
              <a:cxnLst/>
              <a:rect r="r" b="b" t="t" l="l"/>
              <a:pathLst>
                <a:path h="12617704" w="11918696">
                  <a:moveTo>
                    <a:pt x="11918696" y="0"/>
                  </a:moveTo>
                  <a:lnTo>
                    <a:pt x="0" y="0"/>
                  </a:lnTo>
                  <a:lnTo>
                    <a:pt x="0" y="12617704"/>
                  </a:lnTo>
                  <a:lnTo>
                    <a:pt x="11918696" y="12617704"/>
                  </a:lnTo>
                  <a:lnTo>
                    <a:pt x="11918696" y="0"/>
                  </a:lnTo>
                  <a:close/>
                </a:path>
              </a:pathLst>
            </a:custGeom>
            <a:blipFill>
              <a:blip r:embed="rId2"/>
              <a:stretch>
                <a:fillRect l="-8874" t="0" r="-8874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-9564093">
            <a:off x="5342272" y="9614542"/>
            <a:ext cx="4288558" cy="3508821"/>
          </a:xfrm>
          <a:custGeom>
            <a:avLst/>
            <a:gdLst/>
            <a:ahLst/>
            <a:cxnLst/>
            <a:rect r="r" b="b" t="t" l="l"/>
            <a:pathLst>
              <a:path h="3508821" w="4288558">
                <a:moveTo>
                  <a:pt x="0" y="0"/>
                </a:moveTo>
                <a:lnTo>
                  <a:pt x="4288558" y="0"/>
                </a:lnTo>
                <a:lnTo>
                  <a:pt x="4288558" y="3508821"/>
                </a:lnTo>
                <a:lnTo>
                  <a:pt x="0" y="35088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164297" y="-3149259"/>
            <a:ext cx="4322379" cy="4805981"/>
            <a:chOff x="0" y="0"/>
            <a:chExt cx="5763172" cy="6407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63133" cy="6407912"/>
            </a:xfrm>
            <a:custGeom>
              <a:avLst/>
              <a:gdLst/>
              <a:ahLst/>
              <a:cxnLst/>
              <a:rect r="r" b="b" t="t" l="l"/>
              <a:pathLst>
                <a:path h="6407912" w="5763133">
                  <a:moveTo>
                    <a:pt x="0" y="0"/>
                  </a:moveTo>
                  <a:lnTo>
                    <a:pt x="5763133" y="0"/>
                  </a:lnTo>
                  <a:lnTo>
                    <a:pt x="5763133" y="6407912"/>
                  </a:lnTo>
                  <a:lnTo>
                    <a:pt x="0" y="6407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2" t="0" r="-23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5876686" y="8613572"/>
            <a:ext cx="5573082" cy="6196616"/>
            <a:chOff x="0" y="0"/>
            <a:chExt cx="7430776" cy="826215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430770" cy="8262112"/>
            </a:xfrm>
            <a:custGeom>
              <a:avLst/>
              <a:gdLst/>
              <a:ahLst/>
              <a:cxnLst/>
              <a:rect r="r" b="b" t="t" l="l"/>
              <a:pathLst>
                <a:path h="8262112" w="7430770">
                  <a:moveTo>
                    <a:pt x="0" y="0"/>
                  </a:moveTo>
                  <a:lnTo>
                    <a:pt x="7430770" y="0"/>
                  </a:lnTo>
                  <a:lnTo>
                    <a:pt x="7430770" y="8262112"/>
                  </a:lnTo>
                  <a:lnTo>
                    <a:pt x="0" y="8262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2" t="0" r="-22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2453364" y="3279389"/>
            <a:ext cx="2710932" cy="2136265"/>
            <a:chOff x="0" y="0"/>
            <a:chExt cx="3614576" cy="284835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4547" cy="2848356"/>
            </a:xfrm>
            <a:custGeom>
              <a:avLst/>
              <a:gdLst/>
              <a:ahLst/>
              <a:cxnLst/>
              <a:rect r="r" b="b" t="t" l="l"/>
              <a:pathLst>
                <a:path h="2848356" w="3614547">
                  <a:moveTo>
                    <a:pt x="0" y="0"/>
                  </a:moveTo>
                  <a:lnTo>
                    <a:pt x="3614547" y="0"/>
                  </a:lnTo>
                  <a:lnTo>
                    <a:pt x="3614547" y="2848356"/>
                  </a:lnTo>
                  <a:lnTo>
                    <a:pt x="0" y="28483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2" t="0" r="-42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116391" y="3141206"/>
            <a:ext cx="2418191" cy="2412632"/>
            <a:chOff x="0" y="0"/>
            <a:chExt cx="3224255" cy="321684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224276" cy="3216783"/>
            </a:xfrm>
            <a:custGeom>
              <a:avLst/>
              <a:gdLst/>
              <a:ahLst/>
              <a:cxnLst/>
              <a:rect r="r" b="b" t="t" l="l"/>
              <a:pathLst>
                <a:path h="3216783" w="3224276">
                  <a:moveTo>
                    <a:pt x="0" y="0"/>
                  </a:moveTo>
                  <a:lnTo>
                    <a:pt x="3224276" y="0"/>
                  </a:lnTo>
                  <a:lnTo>
                    <a:pt x="3224276" y="3216783"/>
                  </a:lnTo>
                  <a:lnTo>
                    <a:pt x="0" y="32167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49" t="0" r="-48" b="-1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4134710" y="5970902"/>
            <a:ext cx="1454836" cy="412810"/>
          </a:xfrm>
          <a:custGeom>
            <a:avLst/>
            <a:gdLst/>
            <a:ahLst/>
            <a:cxnLst/>
            <a:rect r="r" b="b" t="t" l="l"/>
            <a:pathLst>
              <a:path h="412810" w="1454836">
                <a:moveTo>
                  <a:pt x="0" y="0"/>
                </a:moveTo>
                <a:lnTo>
                  <a:pt x="1454836" y="0"/>
                </a:lnTo>
                <a:lnTo>
                  <a:pt x="1454836" y="412810"/>
                </a:lnTo>
                <a:lnTo>
                  <a:pt x="0" y="4128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675" r="0" b="-675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2453364" y="6854360"/>
            <a:ext cx="4108534" cy="2663686"/>
            <a:chOff x="0" y="0"/>
            <a:chExt cx="5478045" cy="355158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478018" cy="3551555"/>
            </a:xfrm>
            <a:custGeom>
              <a:avLst/>
              <a:gdLst/>
              <a:ahLst/>
              <a:cxnLst/>
              <a:rect r="r" b="b" t="t" l="l"/>
              <a:pathLst>
                <a:path h="3551555" w="5478018">
                  <a:moveTo>
                    <a:pt x="0" y="0"/>
                  </a:moveTo>
                  <a:lnTo>
                    <a:pt x="5478018" y="0"/>
                  </a:lnTo>
                  <a:lnTo>
                    <a:pt x="5478018" y="3551555"/>
                  </a:lnTo>
                  <a:lnTo>
                    <a:pt x="0" y="35515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028700" y="2190122"/>
            <a:ext cx="16230600" cy="531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0"/>
              </a:lnSpc>
            </a:pPr>
            <a:r>
              <a:rPr lang="en-US" sz="3092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Currently, the wound measurement process is still conducted </a:t>
            </a:r>
            <a:r>
              <a:rPr lang="en-US" sz="3092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manually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723272"/>
            <a:ext cx="13547586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273384"/>
                </a:solidFill>
                <a:latin typeface="Eczar Bold"/>
                <a:ea typeface="Eczar Bold"/>
                <a:cs typeface="Eczar Bold"/>
                <a:sym typeface="Eczar Bold"/>
              </a:rPr>
              <a:t>Problem Identification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19175" y="5786004"/>
            <a:ext cx="3004143" cy="531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0"/>
              </a:lnSpc>
            </a:pPr>
            <a:r>
              <a:rPr lang="en-US" sz="3092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Manual Method</a:t>
            </a:r>
            <a:r>
              <a:rPr lang="en-US" sz="3092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984480" y="5837552"/>
            <a:ext cx="5630674" cy="531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0"/>
              </a:lnSpc>
            </a:pPr>
            <a:r>
              <a:rPr lang="en-US" sz="3092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Vulnerable to</a:t>
            </a:r>
            <a:r>
              <a:rPr lang="en-US" sz="3092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 Human Error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561899" y="7206785"/>
            <a:ext cx="10273040" cy="3190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78" indent="-228626" lvl="2">
              <a:lnSpc>
                <a:spcPts val="4201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Errors in data entry on written documents</a:t>
            </a:r>
          </a:p>
          <a:p>
            <a:pPr algn="l" marL="685878" indent="-228626" lvl="2">
              <a:lnSpc>
                <a:spcPts val="4201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Measurement errors</a:t>
            </a:r>
          </a:p>
          <a:p>
            <a:pPr algn="l" marL="685878" indent="-228626" lvl="2">
              <a:lnSpc>
                <a:spcPts val="4201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Damaging the wound so that the measurement results do not match the original</a:t>
            </a:r>
          </a:p>
          <a:p>
            <a:pPr algn="l" marL="685878" indent="-228626" lvl="2">
              <a:lnSpc>
                <a:spcPts val="4201"/>
              </a:lnSpc>
            </a:pPr>
          </a:p>
          <a:p>
            <a:pPr algn="l" marL="685878" indent="-228626" lvl="2">
              <a:lnSpc>
                <a:spcPts val="4201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53419" y="2979061"/>
            <a:ext cx="771999" cy="771999"/>
          </a:xfrm>
          <a:custGeom>
            <a:avLst/>
            <a:gdLst/>
            <a:ahLst/>
            <a:cxnLst/>
            <a:rect r="r" b="b" t="t" l="l"/>
            <a:pathLst>
              <a:path h="771999" w="771999">
                <a:moveTo>
                  <a:pt x="0" y="0"/>
                </a:moveTo>
                <a:lnTo>
                  <a:pt x="771999" y="0"/>
                </a:lnTo>
                <a:lnTo>
                  <a:pt x="771999" y="771999"/>
                </a:lnTo>
                <a:lnTo>
                  <a:pt x="0" y="7719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53419" y="4742725"/>
            <a:ext cx="771999" cy="771999"/>
          </a:xfrm>
          <a:custGeom>
            <a:avLst/>
            <a:gdLst/>
            <a:ahLst/>
            <a:cxnLst/>
            <a:rect r="r" b="b" t="t" l="l"/>
            <a:pathLst>
              <a:path h="771999" w="771999">
                <a:moveTo>
                  <a:pt x="0" y="0"/>
                </a:moveTo>
                <a:lnTo>
                  <a:pt x="771999" y="0"/>
                </a:lnTo>
                <a:lnTo>
                  <a:pt x="771999" y="771999"/>
                </a:lnTo>
                <a:lnTo>
                  <a:pt x="0" y="7719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253419" y="7019512"/>
            <a:ext cx="771999" cy="771999"/>
          </a:xfrm>
          <a:custGeom>
            <a:avLst/>
            <a:gdLst/>
            <a:ahLst/>
            <a:cxnLst/>
            <a:rect r="r" b="b" t="t" l="l"/>
            <a:pathLst>
              <a:path h="771999" w="771999">
                <a:moveTo>
                  <a:pt x="0" y="0"/>
                </a:moveTo>
                <a:lnTo>
                  <a:pt x="771999" y="0"/>
                </a:lnTo>
                <a:lnTo>
                  <a:pt x="771999" y="771999"/>
                </a:lnTo>
                <a:lnTo>
                  <a:pt x="0" y="7719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432000">
            <a:off x="4632674" y="-2325897"/>
            <a:ext cx="3989975" cy="3264525"/>
          </a:xfrm>
          <a:custGeom>
            <a:avLst/>
            <a:gdLst/>
            <a:ahLst/>
            <a:cxnLst/>
            <a:rect r="r" b="b" t="t" l="l"/>
            <a:pathLst>
              <a:path h="3264525" w="3989975">
                <a:moveTo>
                  <a:pt x="0" y="0"/>
                </a:moveTo>
                <a:lnTo>
                  <a:pt x="3989975" y="0"/>
                </a:lnTo>
                <a:lnTo>
                  <a:pt x="3989975" y="3264525"/>
                </a:lnTo>
                <a:lnTo>
                  <a:pt x="0" y="3264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6" r="0" b="-26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34435" y="1028700"/>
            <a:ext cx="11428346" cy="13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58"/>
              </a:lnSpc>
            </a:pPr>
            <a:r>
              <a:rPr lang="en-US" sz="8799">
                <a:solidFill>
                  <a:srgbClr val="273384"/>
                </a:solidFill>
                <a:latin typeface="Eczar Bold"/>
                <a:ea typeface="Eczar Bold"/>
                <a:cs typeface="Eczar Bold"/>
                <a:sym typeface="Eczar Bold"/>
              </a:rPr>
              <a:t>Problem Statement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1149178">
            <a:off x="15144750" y="8594576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15" r="0" b="-115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470670" y="-5686232"/>
            <a:ext cx="7401497" cy="8229600"/>
            <a:chOff x="0" y="0"/>
            <a:chExt cx="9868663" cy="1097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868662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9868662">
                  <a:moveTo>
                    <a:pt x="0" y="0"/>
                  </a:moveTo>
                  <a:lnTo>
                    <a:pt x="9868662" y="0"/>
                  </a:lnTo>
                  <a:lnTo>
                    <a:pt x="986866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2" t="0" r="-22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6014226" y="3644150"/>
            <a:ext cx="5371687" cy="5972688"/>
            <a:chOff x="0" y="0"/>
            <a:chExt cx="7162249" cy="796358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162292" cy="7963535"/>
            </a:xfrm>
            <a:custGeom>
              <a:avLst/>
              <a:gdLst/>
              <a:ahLst/>
              <a:cxnLst/>
              <a:rect r="r" b="b" t="t" l="l"/>
              <a:pathLst>
                <a:path h="7963535" w="7162292">
                  <a:moveTo>
                    <a:pt x="0" y="0"/>
                  </a:moveTo>
                  <a:lnTo>
                    <a:pt x="7162292" y="0"/>
                  </a:lnTo>
                  <a:lnTo>
                    <a:pt x="7162292" y="7963535"/>
                  </a:lnTo>
                  <a:lnTo>
                    <a:pt x="0" y="79635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2" t="0" r="-21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334435" y="3676711"/>
            <a:ext cx="5729468" cy="4114800"/>
          </a:xfrm>
          <a:custGeom>
            <a:avLst/>
            <a:gdLst/>
            <a:ahLst/>
            <a:cxnLst/>
            <a:rect r="r" b="b" t="t" l="l"/>
            <a:pathLst>
              <a:path h="4114800" w="5729468">
                <a:moveTo>
                  <a:pt x="0" y="0"/>
                </a:moveTo>
                <a:lnTo>
                  <a:pt x="5729468" y="0"/>
                </a:lnTo>
                <a:lnTo>
                  <a:pt x="57294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340519" y="2686499"/>
            <a:ext cx="8947481" cy="1073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How does the wound dimension measurement system</a:t>
            </a:r>
            <a:r>
              <a:rPr lang="en-US" sz="30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work in forensic cases?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12630" y="2765049"/>
            <a:ext cx="545211" cy="830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>
                <a:solidFill>
                  <a:srgbClr val="273384"/>
                </a:solidFill>
                <a:latin typeface="Raleway Bold"/>
                <a:ea typeface="Raleway Bold"/>
                <a:cs typeface="Raleway Bold"/>
                <a:sym typeface="Raleway Bold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366813" y="4570369"/>
            <a:ext cx="545211" cy="830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>
                <a:solidFill>
                  <a:srgbClr val="273384"/>
                </a:solidFill>
                <a:latin typeface="Raleway Bold"/>
                <a:ea typeface="Raleway Bold"/>
                <a:cs typeface="Raleway Bold"/>
                <a:sym typeface="Raleway Bold"/>
              </a:rPr>
              <a:t>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412630" y="6847156"/>
            <a:ext cx="545211" cy="830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>
                <a:solidFill>
                  <a:srgbClr val="273384"/>
                </a:solidFill>
                <a:latin typeface="Raleway Bold"/>
                <a:ea typeface="Raleway Bold"/>
                <a:cs typeface="Raleway Bold"/>
                <a:sym typeface="Raleway Bold"/>
              </a:rPr>
              <a:t>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78642" y="4334894"/>
            <a:ext cx="8874716" cy="1616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What algorithms are used</a:t>
            </a:r>
            <a:r>
              <a:rPr lang="en-US" sz="30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to create a system for measuring wound dimensions in forensic cases, and </a:t>
            </a:r>
            <a:r>
              <a:rPr lang="en-US" sz="3099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why is this algorithm used</a:t>
            </a:r>
            <a:r>
              <a:rPr lang="en-US" sz="30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278642" y="6883143"/>
            <a:ext cx="8678198" cy="1616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How accurate are the measurements produced</a:t>
            </a:r>
            <a:r>
              <a:rPr lang="en-US" sz="30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by the wound dimension measurement system in forensic cases?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98919" y="1914410"/>
            <a:ext cx="7890162" cy="122645"/>
          </a:xfrm>
          <a:custGeom>
            <a:avLst/>
            <a:gdLst/>
            <a:ahLst/>
            <a:cxnLst/>
            <a:rect r="r" b="b" t="t" l="l"/>
            <a:pathLst>
              <a:path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42" r="0" b="-44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792599">
            <a:off x="16590307" y="8245645"/>
            <a:ext cx="3938319" cy="3222261"/>
          </a:xfrm>
          <a:custGeom>
            <a:avLst/>
            <a:gdLst/>
            <a:ahLst/>
            <a:cxnLst/>
            <a:rect r="r" b="b" t="t" l="l"/>
            <a:pathLst>
              <a:path h="3222261" w="3938319">
                <a:moveTo>
                  <a:pt x="0" y="0"/>
                </a:moveTo>
                <a:lnTo>
                  <a:pt x="3938319" y="0"/>
                </a:lnTo>
                <a:lnTo>
                  <a:pt x="3938319" y="3222261"/>
                </a:lnTo>
                <a:lnTo>
                  <a:pt x="0" y="3222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40" r="0" b="-40"/>
            </a:stretch>
          </a:blipFill>
        </p:spPr>
      </p:sp>
      <p:grpSp>
        <p:nvGrpSpPr>
          <p:cNvPr name="Group 4" id="4"/>
          <p:cNvGrpSpPr/>
          <p:nvPr/>
        </p:nvGrpSpPr>
        <p:grpSpPr>
          <a:xfrm rot="1593932">
            <a:off x="14598545" y="-1753895"/>
            <a:ext cx="9152475" cy="8229600"/>
            <a:chOff x="0" y="0"/>
            <a:chExt cx="12203300" cy="1097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203303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2203303">
                  <a:moveTo>
                    <a:pt x="0" y="0"/>
                  </a:moveTo>
                  <a:lnTo>
                    <a:pt x="12203303" y="0"/>
                  </a:lnTo>
                  <a:lnTo>
                    <a:pt x="1220330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" t="0" r="-5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5970019">
            <a:off x="15293110" y="-4114800"/>
            <a:ext cx="7401497" cy="8229600"/>
            <a:chOff x="0" y="0"/>
            <a:chExt cx="9868663" cy="1097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868662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9868662">
                  <a:moveTo>
                    <a:pt x="0" y="0"/>
                  </a:moveTo>
                  <a:lnTo>
                    <a:pt x="9868662" y="0"/>
                  </a:lnTo>
                  <a:lnTo>
                    <a:pt x="986866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2" t="0" r="-22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1606838" y="9651106"/>
            <a:ext cx="7401497" cy="8229600"/>
            <a:chOff x="0" y="0"/>
            <a:chExt cx="9868663" cy="1097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868662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9868662">
                  <a:moveTo>
                    <a:pt x="0" y="0"/>
                  </a:moveTo>
                  <a:lnTo>
                    <a:pt x="9868662" y="0"/>
                  </a:lnTo>
                  <a:lnTo>
                    <a:pt x="986866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2" t="0" r="-22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1900923"/>
            <a:ext cx="14247818" cy="181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90"/>
              </a:lnSpc>
            </a:pPr>
            <a:r>
              <a:rPr lang="en-US" sz="300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Developing algorithms for medical devices</a:t>
            </a:r>
            <a:r>
              <a:rPr lang="en-US" sz="3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specifically for </a:t>
            </a:r>
            <a:r>
              <a:rPr lang="en-US" sz="300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wound measurement tools</a:t>
            </a:r>
            <a:r>
              <a:rPr lang="en-US" sz="3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in forensic cases based on knowledge from previous research</a:t>
            </a:r>
          </a:p>
        </p:txBody>
      </p:sp>
      <p:grpSp>
        <p:nvGrpSpPr>
          <p:cNvPr name="Group 11" id="11"/>
          <p:cNvGrpSpPr/>
          <p:nvPr/>
        </p:nvGrpSpPr>
        <p:grpSpPr>
          <a:xfrm rot="3451795">
            <a:off x="-6183075" y="6172200"/>
            <a:ext cx="9152475" cy="8229600"/>
            <a:chOff x="0" y="0"/>
            <a:chExt cx="12203300" cy="1097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203303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2203303">
                  <a:moveTo>
                    <a:pt x="0" y="0"/>
                  </a:moveTo>
                  <a:lnTo>
                    <a:pt x="12203303" y="0"/>
                  </a:lnTo>
                  <a:lnTo>
                    <a:pt x="1220330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" t="0" r="-5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-4917954">
            <a:off x="-5903059" y="-777550"/>
            <a:ext cx="7401497" cy="8229600"/>
            <a:chOff x="0" y="0"/>
            <a:chExt cx="9868663" cy="1097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868662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9868662">
                  <a:moveTo>
                    <a:pt x="0" y="0"/>
                  </a:moveTo>
                  <a:lnTo>
                    <a:pt x="9868662" y="0"/>
                  </a:lnTo>
                  <a:lnTo>
                    <a:pt x="986866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2" t="0" r="-22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2039623" y="5063980"/>
            <a:ext cx="3921874" cy="1293718"/>
          </a:xfrm>
          <a:custGeom>
            <a:avLst/>
            <a:gdLst/>
            <a:ahLst/>
            <a:cxnLst/>
            <a:rect r="r" b="b" t="t" l="l"/>
            <a:pathLst>
              <a:path h="1293718" w="3921874">
                <a:moveTo>
                  <a:pt x="0" y="0"/>
                </a:moveTo>
                <a:lnTo>
                  <a:pt x="3921874" y="0"/>
                </a:lnTo>
                <a:lnTo>
                  <a:pt x="3921874" y="1293718"/>
                </a:lnTo>
                <a:lnTo>
                  <a:pt x="0" y="12937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120917" y="5063980"/>
            <a:ext cx="3921874" cy="1293718"/>
          </a:xfrm>
          <a:custGeom>
            <a:avLst/>
            <a:gdLst/>
            <a:ahLst/>
            <a:cxnLst/>
            <a:rect r="r" b="b" t="t" l="l"/>
            <a:pathLst>
              <a:path h="1293718" w="3921874">
                <a:moveTo>
                  <a:pt x="0" y="0"/>
                </a:moveTo>
                <a:lnTo>
                  <a:pt x="3921874" y="0"/>
                </a:lnTo>
                <a:lnTo>
                  <a:pt x="3921874" y="1293718"/>
                </a:lnTo>
                <a:lnTo>
                  <a:pt x="0" y="12937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204841" y="5063409"/>
            <a:ext cx="4043536" cy="1294098"/>
          </a:xfrm>
          <a:custGeom>
            <a:avLst/>
            <a:gdLst/>
            <a:ahLst/>
            <a:cxnLst/>
            <a:rect r="r" b="b" t="t" l="l"/>
            <a:pathLst>
              <a:path h="1294098" w="4043536">
                <a:moveTo>
                  <a:pt x="0" y="0"/>
                </a:moveTo>
                <a:lnTo>
                  <a:pt x="4043536" y="0"/>
                </a:lnTo>
                <a:lnTo>
                  <a:pt x="4043536" y="1294098"/>
                </a:lnTo>
                <a:lnTo>
                  <a:pt x="0" y="12940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7543673" y="7053023"/>
            <a:ext cx="3004267" cy="2598083"/>
            <a:chOff x="0" y="0"/>
            <a:chExt cx="4005689" cy="346411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005707" cy="3464052"/>
            </a:xfrm>
            <a:custGeom>
              <a:avLst/>
              <a:gdLst/>
              <a:ahLst/>
              <a:cxnLst/>
              <a:rect r="r" b="b" t="t" l="l"/>
              <a:pathLst>
                <a:path h="3464052" w="4005707">
                  <a:moveTo>
                    <a:pt x="0" y="0"/>
                  </a:moveTo>
                  <a:lnTo>
                    <a:pt x="4005707" y="0"/>
                  </a:lnTo>
                  <a:lnTo>
                    <a:pt x="4005707" y="3464052"/>
                  </a:lnTo>
                  <a:lnTo>
                    <a:pt x="0" y="34640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3478" t="0" r="-3477" b="-1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2627063" y="6752518"/>
            <a:ext cx="3199092" cy="3199092"/>
          </a:xfrm>
          <a:custGeom>
            <a:avLst/>
            <a:gdLst/>
            <a:ahLst/>
            <a:cxnLst/>
            <a:rect r="r" b="b" t="t" l="l"/>
            <a:pathLst>
              <a:path h="3199092" w="3199092">
                <a:moveTo>
                  <a:pt x="0" y="0"/>
                </a:moveTo>
                <a:lnTo>
                  <a:pt x="3199092" y="0"/>
                </a:lnTo>
                <a:lnTo>
                  <a:pt x="3199092" y="3199092"/>
                </a:lnTo>
                <a:lnTo>
                  <a:pt x="0" y="319909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915451" y="6873000"/>
            <a:ext cx="4170219" cy="2562789"/>
          </a:xfrm>
          <a:custGeom>
            <a:avLst/>
            <a:gdLst/>
            <a:ahLst/>
            <a:cxnLst/>
            <a:rect r="r" b="b" t="t" l="l"/>
            <a:pathLst>
              <a:path h="2562789" w="4170219">
                <a:moveTo>
                  <a:pt x="0" y="0"/>
                </a:moveTo>
                <a:lnTo>
                  <a:pt x="4170219" y="0"/>
                </a:lnTo>
                <a:lnTo>
                  <a:pt x="4170219" y="2562789"/>
                </a:lnTo>
                <a:lnTo>
                  <a:pt x="0" y="256278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-39" r="0" b="-39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4113230" y="240042"/>
            <a:ext cx="9865154" cy="1398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75"/>
              </a:lnSpc>
            </a:pPr>
            <a:r>
              <a:rPr lang="en-US" sz="8799">
                <a:solidFill>
                  <a:srgbClr val="273384"/>
                </a:solidFill>
                <a:latin typeface="Eczar Bold"/>
                <a:ea typeface="Eczar Bold"/>
                <a:cs typeface="Eczar Bold"/>
                <a:sym typeface="Eczar Bold"/>
              </a:rPr>
              <a:t>Objective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639615" y="5372735"/>
            <a:ext cx="2688056" cy="61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21"/>
              </a:lnSpc>
            </a:pPr>
            <a:r>
              <a:rPr lang="en-US" sz="3142">
                <a:solidFill>
                  <a:srgbClr val="FF66C4"/>
                </a:solidFill>
                <a:latin typeface="Raleway Bold"/>
                <a:ea typeface="Raleway Bold"/>
                <a:cs typeface="Raleway Bold"/>
                <a:sym typeface="Raleway Bold"/>
              </a:rPr>
              <a:t>How it Works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480567" y="5372735"/>
            <a:ext cx="3205204" cy="61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1"/>
              </a:lnSpc>
            </a:pPr>
            <a:r>
              <a:rPr lang="en-US" sz="3142">
                <a:solidFill>
                  <a:srgbClr val="FF66C4"/>
                </a:solidFill>
                <a:latin typeface="Raleway Bold"/>
                <a:ea typeface="Raleway Bold"/>
                <a:cs typeface="Raleway Bold"/>
                <a:sym typeface="Raleway Bold"/>
              </a:rPr>
              <a:t>Algorithm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443091" y="5372735"/>
            <a:ext cx="2048393" cy="61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21"/>
              </a:lnSpc>
            </a:pPr>
            <a:r>
              <a:rPr lang="en-US" sz="3142">
                <a:solidFill>
                  <a:srgbClr val="FF66C4"/>
                </a:solidFill>
                <a:latin typeface="Raleway Bold"/>
                <a:ea typeface="Raleway Bold"/>
                <a:cs typeface="Raleway Bold"/>
                <a:sym typeface="Raleway Bold"/>
              </a:rPr>
              <a:t>Accuracy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03399" y="3977752"/>
            <a:ext cx="2971860" cy="579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90"/>
              </a:lnSpc>
            </a:pPr>
            <a:r>
              <a:rPr lang="en-US" sz="300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Main Objective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260532">
            <a:off x="4007007" y="3871900"/>
            <a:ext cx="1931126" cy="690378"/>
          </a:xfrm>
          <a:custGeom>
            <a:avLst/>
            <a:gdLst/>
            <a:ahLst/>
            <a:cxnLst/>
            <a:rect r="r" b="b" t="t" l="l"/>
            <a:pathLst>
              <a:path h="690378" w="1931126">
                <a:moveTo>
                  <a:pt x="0" y="0"/>
                </a:moveTo>
                <a:lnTo>
                  <a:pt x="1931126" y="0"/>
                </a:lnTo>
                <a:lnTo>
                  <a:pt x="1931126" y="690378"/>
                </a:lnTo>
                <a:lnTo>
                  <a:pt x="0" y="69037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-983" r="0" b="-983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53419" y="2320456"/>
            <a:ext cx="771999" cy="771999"/>
          </a:xfrm>
          <a:custGeom>
            <a:avLst/>
            <a:gdLst/>
            <a:ahLst/>
            <a:cxnLst/>
            <a:rect r="r" b="b" t="t" l="l"/>
            <a:pathLst>
              <a:path h="771999" w="771999">
                <a:moveTo>
                  <a:pt x="0" y="0"/>
                </a:moveTo>
                <a:lnTo>
                  <a:pt x="771999" y="0"/>
                </a:lnTo>
                <a:lnTo>
                  <a:pt x="771999" y="771999"/>
                </a:lnTo>
                <a:lnTo>
                  <a:pt x="0" y="7719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53419" y="4468244"/>
            <a:ext cx="771999" cy="771999"/>
          </a:xfrm>
          <a:custGeom>
            <a:avLst/>
            <a:gdLst/>
            <a:ahLst/>
            <a:cxnLst/>
            <a:rect r="r" b="b" t="t" l="l"/>
            <a:pathLst>
              <a:path h="771999" w="771999">
                <a:moveTo>
                  <a:pt x="0" y="0"/>
                </a:moveTo>
                <a:lnTo>
                  <a:pt x="771999" y="0"/>
                </a:lnTo>
                <a:lnTo>
                  <a:pt x="771999" y="771999"/>
                </a:lnTo>
                <a:lnTo>
                  <a:pt x="0" y="7719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253419" y="6244494"/>
            <a:ext cx="771999" cy="771999"/>
          </a:xfrm>
          <a:custGeom>
            <a:avLst/>
            <a:gdLst/>
            <a:ahLst/>
            <a:cxnLst/>
            <a:rect r="r" b="b" t="t" l="l"/>
            <a:pathLst>
              <a:path h="771999" w="771999">
                <a:moveTo>
                  <a:pt x="0" y="0"/>
                </a:moveTo>
                <a:lnTo>
                  <a:pt x="771999" y="0"/>
                </a:lnTo>
                <a:lnTo>
                  <a:pt x="771999" y="771999"/>
                </a:lnTo>
                <a:lnTo>
                  <a:pt x="0" y="7719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2221648" y="5143500"/>
            <a:ext cx="9152475" cy="8229600"/>
            <a:chOff x="0" y="0"/>
            <a:chExt cx="12203300" cy="1097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03303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2203303">
                  <a:moveTo>
                    <a:pt x="0" y="0"/>
                  </a:moveTo>
                  <a:lnTo>
                    <a:pt x="12203303" y="0"/>
                  </a:lnTo>
                  <a:lnTo>
                    <a:pt x="1220330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" t="0" r="-5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346159" y="3695460"/>
            <a:ext cx="7401497" cy="8229600"/>
            <a:chOff x="0" y="0"/>
            <a:chExt cx="9868663" cy="1097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868662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9868662">
                  <a:moveTo>
                    <a:pt x="0" y="0"/>
                  </a:moveTo>
                  <a:lnTo>
                    <a:pt x="9868662" y="0"/>
                  </a:lnTo>
                  <a:lnTo>
                    <a:pt x="986866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2" t="0" r="-22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1432000">
            <a:off x="4632674" y="-2325897"/>
            <a:ext cx="3989975" cy="3264525"/>
          </a:xfrm>
          <a:custGeom>
            <a:avLst/>
            <a:gdLst/>
            <a:ahLst/>
            <a:cxnLst/>
            <a:rect r="r" b="b" t="t" l="l"/>
            <a:pathLst>
              <a:path h="3264525" w="3989975">
                <a:moveTo>
                  <a:pt x="0" y="0"/>
                </a:moveTo>
                <a:lnTo>
                  <a:pt x="3989975" y="0"/>
                </a:lnTo>
                <a:lnTo>
                  <a:pt x="3989975" y="3264525"/>
                </a:lnTo>
                <a:lnTo>
                  <a:pt x="0" y="32645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26" r="0" b="-2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340519" y="1811958"/>
            <a:ext cx="8947481" cy="1799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The system is designed to perform only wound measurements, such as </a:t>
            </a:r>
            <a:r>
              <a:rPr lang="en-US" sz="3399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length, width, and depth of the wound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66813" y="2148100"/>
            <a:ext cx="545211" cy="830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>
                <a:solidFill>
                  <a:srgbClr val="273384"/>
                </a:solidFill>
                <a:latin typeface="Raleway Bold"/>
                <a:ea typeface="Raleway Bold"/>
                <a:cs typeface="Raleway Bold"/>
                <a:sym typeface="Raleway Bold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66813" y="4295887"/>
            <a:ext cx="545211" cy="830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>
                <a:solidFill>
                  <a:srgbClr val="273384"/>
                </a:solidFill>
                <a:latin typeface="Raleway Bold"/>
                <a:ea typeface="Raleway Bold"/>
                <a:cs typeface="Raleway Bold"/>
                <a:sym typeface="Raleway Bold"/>
              </a:rPr>
              <a:t>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366813" y="6072138"/>
            <a:ext cx="545211" cy="830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>
                <a:solidFill>
                  <a:srgbClr val="273384"/>
                </a:solidFill>
                <a:latin typeface="Raleway Bold"/>
                <a:ea typeface="Raleway Bold"/>
                <a:cs typeface="Raleway Bold"/>
                <a:sym typeface="Raleway Bold"/>
              </a:rPr>
              <a:t>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87" y="1486349"/>
            <a:ext cx="6456699" cy="266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58"/>
              </a:lnSpc>
            </a:pPr>
            <a:r>
              <a:rPr lang="en-US" sz="8799">
                <a:solidFill>
                  <a:srgbClr val="273384"/>
                </a:solidFill>
                <a:latin typeface="Eczar Bold"/>
                <a:ea typeface="Eczar Bold"/>
                <a:cs typeface="Eczar Bold"/>
                <a:sym typeface="Eczar Bold"/>
              </a:rPr>
              <a:t>Scope of the problem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-1149178">
            <a:off x="15144750" y="8594576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15" r="0" b="-115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-470670" y="-5686232"/>
            <a:ext cx="7401497" cy="8229600"/>
            <a:chOff x="0" y="0"/>
            <a:chExt cx="9868663" cy="1097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868662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9868662">
                  <a:moveTo>
                    <a:pt x="0" y="0"/>
                  </a:moveTo>
                  <a:lnTo>
                    <a:pt x="9868662" y="0"/>
                  </a:lnTo>
                  <a:lnTo>
                    <a:pt x="986866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2" t="0" r="-22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6014226" y="3644150"/>
            <a:ext cx="5371687" cy="5972688"/>
            <a:chOff x="0" y="0"/>
            <a:chExt cx="7162249" cy="796358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162292" cy="7963535"/>
            </a:xfrm>
            <a:custGeom>
              <a:avLst/>
              <a:gdLst/>
              <a:ahLst/>
              <a:cxnLst/>
              <a:rect r="r" b="b" t="t" l="l"/>
              <a:pathLst>
                <a:path h="7963535" w="7162292">
                  <a:moveTo>
                    <a:pt x="0" y="0"/>
                  </a:moveTo>
                  <a:lnTo>
                    <a:pt x="7162292" y="0"/>
                  </a:lnTo>
                  <a:lnTo>
                    <a:pt x="7162292" y="7963535"/>
                  </a:lnTo>
                  <a:lnTo>
                    <a:pt x="0" y="79635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2" t="0" r="-21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9340519" y="4125898"/>
            <a:ext cx="8874716" cy="1199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The system is designed to be used on smartphone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40519" y="5839763"/>
            <a:ext cx="8678198" cy="1199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The system </a:t>
            </a:r>
            <a:r>
              <a:rPr lang="en-US" sz="3399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is not designed</a:t>
            </a:r>
            <a:r>
              <a:rPr lang="en-US" sz="33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to perform the </a:t>
            </a:r>
            <a:r>
              <a:rPr lang="en-US" sz="3399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classification</a:t>
            </a:r>
            <a:r>
              <a:rPr lang="en-US" sz="33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of wound types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21648" y="6643499"/>
            <a:ext cx="9152475" cy="8229600"/>
            <a:chOff x="0" y="0"/>
            <a:chExt cx="12203300" cy="1097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203303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2203303">
                  <a:moveTo>
                    <a:pt x="0" y="0"/>
                  </a:moveTo>
                  <a:lnTo>
                    <a:pt x="12203303" y="0"/>
                  </a:lnTo>
                  <a:lnTo>
                    <a:pt x="1220330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" t="0" r="-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5647575" y="345308"/>
            <a:ext cx="7401497" cy="8229600"/>
            <a:chOff x="0" y="0"/>
            <a:chExt cx="9868663" cy="1097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868662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9868662">
                  <a:moveTo>
                    <a:pt x="0" y="0"/>
                  </a:moveTo>
                  <a:lnTo>
                    <a:pt x="9868662" y="0"/>
                  </a:lnTo>
                  <a:lnTo>
                    <a:pt x="986866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1432000">
            <a:off x="4632674" y="-2325897"/>
            <a:ext cx="3989975" cy="3264525"/>
          </a:xfrm>
          <a:custGeom>
            <a:avLst/>
            <a:gdLst/>
            <a:ahLst/>
            <a:cxnLst/>
            <a:rect r="r" b="b" t="t" l="l"/>
            <a:pathLst>
              <a:path h="3264525" w="3989975">
                <a:moveTo>
                  <a:pt x="0" y="0"/>
                </a:moveTo>
                <a:lnTo>
                  <a:pt x="3989975" y="0"/>
                </a:lnTo>
                <a:lnTo>
                  <a:pt x="3989975" y="3264525"/>
                </a:lnTo>
                <a:lnTo>
                  <a:pt x="0" y="3264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6" r="0" b="-2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4487" y="1467299"/>
            <a:ext cx="16744863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273384"/>
                </a:solidFill>
                <a:latin typeface="Eczar Bold"/>
                <a:ea typeface="Eczar Bold"/>
                <a:cs typeface="Eczar Bold"/>
                <a:sym typeface="Eczar Bold"/>
              </a:rPr>
              <a:t>Engineering Constrain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149178">
            <a:off x="15144750" y="8594576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15" r="0" b="-115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470670" y="-5686232"/>
            <a:ext cx="7401497" cy="8229600"/>
            <a:chOff x="0" y="0"/>
            <a:chExt cx="9868663" cy="1097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868662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9868662">
                  <a:moveTo>
                    <a:pt x="0" y="0"/>
                  </a:moveTo>
                  <a:lnTo>
                    <a:pt x="9868662" y="0"/>
                  </a:lnTo>
                  <a:lnTo>
                    <a:pt x="986866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6014226" y="3644150"/>
            <a:ext cx="5371687" cy="5972688"/>
            <a:chOff x="0" y="0"/>
            <a:chExt cx="7162249" cy="796358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162292" cy="7963535"/>
            </a:xfrm>
            <a:custGeom>
              <a:avLst/>
              <a:gdLst/>
              <a:ahLst/>
              <a:cxnLst/>
              <a:rect r="r" b="b" t="t" l="l"/>
              <a:pathLst>
                <a:path h="7963535" w="7162292">
                  <a:moveTo>
                    <a:pt x="0" y="0"/>
                  </a:moveTo>
                  <a:lnTo>
                    <a:pt x="7162292" y="0"/>
                  </a:lnTo>
                  <a:lnTo>
                    <a:pt x="7162292" y="7963535"/>
                  </a:lnTo>
                  <a:lnTo>
                    <a:pt x="0" y="79635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1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914487" y="5804065"/>
            <a:ext cx="839434" cy="839434"/>
          </a:xfrm>
          <a:custGeom>
            <a:avLst/>
            <a:gdLst/>
            <a:ahLst/>
            <a:cxnLst/>
            <a:rect r="r" b="b" t="t" l="l"/>
            <a:pathLst>
              <a:path h="839434" w="839434">
                <a:moveTo>
                  <a:pt x="0" y="0"/>
                </a:moveTo>
                <a:lnTo>
                  <a:pt x="839434" y="0"/>
                </a:lnTo>
                <a:lnTo>
                  <a:pt x="839434" y="839434"/>
                </a:lnTo>
                <a:lnTo>
                  <a:pt x="0" y="8394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64307" y="7735474"/>
            <a:ext cx="839434" cy="839434"/>
          </a:xfrm>
          <a:custGeom>
            <a:avLst/>
            <a:gdLst/>
            <a:ahLst/>
            <a:cxnLst/>
            <a:rect r="r" b="b" t="t" l="l"/>
            <a:pathLst>
              <a:path h="839434" w="839434">
                <a:moveTo>
                  <a:pt x="0" y="0"/>
                </a:moveTo>
                <a:lnTo>
                  <a:pt x="839434" y="0"/>
                </a:lnTo>
                <a:lnTo>
                  <a:pt x="839434" y="839434"/>
                </a:lnTo>
                <a:lnTo>
                  <a:pt x="0" y="8394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98606" y="5143622"/>
            <a:ext cx="6285625" cy="3936373"/>
            <a:chOff x="0" y="0"/>
            <a:chExt cx="8380833" cy="524849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380857" cy="5248529"/>
            </a:xfrm>
            <a:custGeom>
              <a:avLst/>
              <a:gdLst/>
              <a:ahLst/>
              <a:cxnLst/>
              <a:rect r="r" b="b" t="t" l="l"/>
              <a:pathLst>
                <a:path h="5248529" w="8380857">
                  <a:moveTo>
                    <a:pt x="0" y="0"/>
                  </a:moveTo>
                  <a:lnTo>
                    <a:pt x="8380857" y="0"/>
                  </a:lnTo>
                  <a:lnTo>
                    <a:pt x="8380857" y="5248529"/>
                  </a:lnTo>
                  <a:lnTo>
                    <a:pt x="0" y="5248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2" r="0" b="-2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324790" y="5426917"/>
            <a:ext cx="5833258" cy="3653078"/>
            <a:chOff x="0" y="0"/>
            <a:chExt cx="7777677" cy="487077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777734" cy="4870831"/>
            </a:xfrm>
            <a:custGeom>
              <a:avLst/>
              <a:gdLst/>
              <a:ahLst/>
              <a:cxnLst/>
              <a:rect r="r" b="b" t="t" l="l"/>
              <a:pathLst>
                <a:path h="4870831" w="7777734">
                  <a:moveTo>
                    <a:pt x="0" y="0"/>
                  </a:moveTo>
                  <a:lnTo>
                    <a:pt x="7777734" y="0"/>
                  </a:lnTo>
                  <a:lnTo>
                    <a:pt x="7777734" y="4870831"/>
                  </a:lnTo>
                  <a:lnTo>
                    <a:pt x="0" y="4870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2" r="0" b="-1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6434059" y="5285270"/>
            <a:ext cx="5833258" cy="3653078"/>
            <a:chOff x="0" y="0"/>
            <a:chExt cx="7777677" cy="487077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777734" cy="4870831"/>
            </a:xfrm>
            <a:custGeom>
              <a:avLst/>
              <a:gdLst/>
              <a:ahLst/>
              <a:cxnLst/>
              <a:rect r="r" b="b" t="t" l="l"/>
              <a:pathLst>
                <a:path h="4870831" w="7777734">
                  <a:moveTo>
                    <a:pt x="0" y="0"/>
                  </a:moveTo>
                  <a:lnTo>
                    <a:pt x="7777734" y="0"/>
                  </a:lnTo>
                  <a:lnTo>
                    <a:pt x="7777734" y="4870831"/>
                  </a:lnTo>
                  <a:lnTo>
                    <a:pt x="0" y="4870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2" r="0" b="-1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2314941" y="5143500"/>
            <a:ext cx="5833258" cy="3653078"/>
            <a:chOff x="0" y="0"/>
            <a:chExt cx="7777677" cy="487077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777734" cy="4870831"/>
            </a:xfrm>
            <a:custGeom>
              <a:avLst/>
              <a:gdLst/>
              <a:ahLst/>
              <a:cxnLst/>
              <a:rect r="r" b="b" t="t" l="l"/>
              <a:pathLst>
                <a:path h="4870831" w="7777734">
                  <a:moveTo>
                    <a:pt x="0" y="0"/>
                  </a:moveTo>
                  <a:lnTo>
                    <a:pt x="7777734" y="0"/>
                  </a:lnTo>
                  <a:lnTo>
                    <a:pt x="7777734" y="4870831"/>
                  </a:lnTo>
                  <a:lnTo>
                    <a:pt x="0" y="4870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2" r="0" b="-1"/>
              </a:stretch>
            </a:blip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14505832" y="3578454"/>
            <a:ext cx="1193259" cy="1222146"/>
          </a:xfrm>
          <a:custGeom>
            <a:avLst/>
            <a:gdLst/>
            <a:ahLst/>
            <a:cxnLst/>
            <a:rect r="r" b="b" t="t" l="l"/>
            <a:pathLst>
              <a:path h="1222146" w="1193259">
                <a:moveTo>
                  <a:pt x="0" y="0"/>
                </a:moveTo>
                <a:lnTo>
                  <a:pt x="1193259" y="0"/>
                </a:lnTo>
                <a:lnTo>
                  <a:pt x="1193259" y="1222146"/>
                </a:lnTo>
                <a:lnTo>
                  <a:pt x="0" y="12221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9" t="0" r="-19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803741" y="3219601"/>
            <a:ext cx="1978859" cy="1982463"/>
          </a:xfrm>
          <a:custGeom>
            <a:avLst/>
            <a:gdLst/>
            <a:ahLst/>
            <a:cxnLst/>
            <a:rect r="r" b="b" t="t" l="l"/>
            <a:pathLst>
              <a:path h="1982463" w="1978859">
                <a:moveTo>
                  <a:pt x="0" y="0"/>
                </a:moveTo>
                <a:lnTo>
                  <a:pt x="1978859" y="0"/>
                </a:lnTo>
                <a:lnTo>
                  <a:pt x="1978859" y="1982463"/>
                </a:lnTo>
                <a:lnTo>
                  <a:pt x="0" y="198246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8068418" y="3027658"/>
            <a:ext cx="2151165" cy="2115964"/>
          </a:xfrm>
          <a:custGeom>
            <a:avLst/>
            <a:gdLst/>
            <a:ahLst/>
            <a:cxnLst/>
            <a:rect r="r" b="b" t="t" l="l"/>
            <a:pathLst>
              <a:path h="2115964" w="2151165">
                <a:moveTo>
                  <a:pt x="0" y="0"/>
                </a:moveTo>
                <a:lnTo>
                  <a:pt x="2151164" y="0"/>
                </a:lnTo>
                <a:lnTo>
                  <a:pt x="2151164" y="2115964"/>
                </a:lnTo>
                <a:lnTo>
                  <a:pt x="0" y="211596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6642369" y="6389538"/>
            <a:ext cx="5289099" cy="1154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The system must be user-friendly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96869" y="6205981"/>
            <a:ext cx="5289099" cy="1735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The measurement results are predictions with an accuracy of over 80%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734042" y="6389538"/>
            <a:ext cx="5289099" cy="1154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The system must be contactless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36820" y="1641199"/>
            <a:ext cx="771999" cy="771999"/>
          </a:xfrm>
          <a:custGeom>
            <a:avLst/>
            <a:gdLst/>
            <a:ahLst/>
            <a:cxnLst/>
            <a:rect r="r" b="b" t="t" l="l"/>
            <a:pathLst>
              <a:path h="771999" w="771999">
                <a:moveTo>
                  <a:pt x="0" y="0"/>
                </a:moveTo>
                <a:lnTo>
                  <a:pt x="771999" y="0"/>
                </a:lnTo>
                <a:lnTo>
                  <a:pt x="771999" y="771999"/>
                </a:lnTo>
                <a:lnTo>
                  <a:pt x="0" y="7719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36820" y="3166442"/>
            <a:ext cx="771999" cy="771999"/>
          </a:xfrm>
          <a:custGeom>
            <a:avLst/>
            <a:gdLst/>
            <a:ahLst/>
            <a:cxnLst/>
            <a:rect r="r" b="b" t="t" l="l"/>
            <a:pathLst>
              <a:path h="771999" w="771999">
                <a:moveTo>
                  <a:pt x="0" y="0"/>
                </a:moveTo>
                <a:lnTo>
                  <a:pt x="771999" y="0"/>
                </a:lnTo>
                <a:lnTo>
                  <a:pt x="771999" y="771999"/>
                </a:lnTo>
                <a:lnTo>
                  <a:pt x="0" y="7719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636820" y="6855195"/>
            <a:ext cx="771999" cy="771999"/>
          </a:xfrm>
          <a:custGeom>
            <a:avLst/>
            <a:gdLst/>
            <a:ahLst/>
            <a:cxnLst/>
            <a:rect r="r" b="b" t="t" l="l"/>
            <a:pathLst>
              <a:path h="771999" w="771999">
                <a:moveTo>
                  <a:pt x="0" y="0"/>
                </a:moveTo>
                <a:lnTo>
                  <a:pt x="771999" y="0"/>
                </a:lnTo>
                <a:lnTo>
                  <a:pt x="771999" y="771999"/>
                </a:lnTo>
                <a:lnTo>
                  <a:pt x="0" y="7719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36820" y="5204437"/>
            <a:ext cx="771999" cy="771999"/>
          </a:xfrm>
          <a:custGeom>
            <a:avLst/>
            <a:gdLst/>
            <a:ahLst/>
            <a:cxnLst/>
            <a:rect r="r" b="b" t="t" l="l"/>
            <a:pathLst>
              <a:path h="771999" w="771999">
                <a:moveTo>
                  <a:pt x="0" y="0"/>
                </a:moveTo>
                <a:lnTo>
                  <a:pt x="771999" y="0"/>
                </a:lnTo>
                <a:lnTo>
                  <a:pt x="771999" y="771999"/>
                </a:lnTo>
                <a:lnTo>
                  <a:pt x="0" y="7719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36820" y="8292835"/>
            <a:ext cx="771999" cy="771999"/>
          </a:xfrm>
          <a:custGeom>
            <a:avLst/>
            <a:gdLst/>
            <a:ahLst/>
            <a:cxnLst/>
            <a:rect r="r" b="b" t="t" l="l"/>
            <a:pathLst>
              <a:path h="771999" w="771999">
                <a:moveTo>
                  <a:pt x="0" y="0"/>
                </a:moveTo>
                <a:lnTo>
                  <a:pt x="771999" y="0"/>
                </a:lnTo>
                <a:lnTo>
                  <a:pt x="771999" y="771999"/>
                </a:lnTo>
                <a:lnTo>
                  <a:pt x="0" y="7719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221648" y="5143500"/>
            <a:ext cx="9152475" cy="8229600"/>
            <a:chOff x="0" y="0"/>
            <a:chExt cx="12203300" cy="1097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203303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2203303">
                  <a:moveTo>
                    <a:pt x="0" y="0"/>
                  </a:moveTo>
                  <a:lnTo>
                    <a:pt x="12203303" y="0"/>
                  </a:lnTo>
                  <a:lnTo>
                    <a:pt x="1220330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" t="0" r="-5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1346159" y="3695460"/>
            <a:ext cx="7401497" cy="8229600"/>
            <a:chOff x="0" y="0"/>
            <a:chExt cx="9868663" cy="1097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868662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9868662">
                  <a:moveTo>
                    <a:pt x="0" y="0"/>
                  </a:moveTo>
                  <a:lnTo>
                    <a:pt x="9868662" y="0"/>
                  </a:lnTo>
                  <a:lnTo>
                    <a:pt x="986866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2" t="0" r="-22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1432000">
            <a:off x="2784711" y="-3199616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15" r="0" b="-115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898073" y="1298853"/>
            <a:ext cx="7322748" cy="1199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The system is designed to perform measurements in </a:t>
            </a:r>
            <a:r>
              <a:rPr lang="en-US" sz="3399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real-time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750214" y="1468843"/>
            <a:ext cx="545211" cy="830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>
                <a:solidFill>
                  <a:srgbClr val="273384"/>
                </a:solidFill>
                <a:latin typeface="Raleway Bold"/>
                <a:ea typeface="Raleway Bold"/>
                <a:cs typeface="Raleway Bold"/>
                <a:sym typeface="Raleway Bold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750214" y="2994085"/>
            <a:ext cx="545211" cy="830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>
                <a:solidFill>
                  <a:srgbClr val="273384"/>
                </a:solidFill>
                <a:latin typeface="Raleway Bold"/>
                <a:ea typeface="Raleway Bold"/>
                <a:cs typeface="Raleway Bold"/>
                <a:sym typeface="Raleway Bold"/>
              </a:rPr>
              <a:t>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750214" y="6642629"/>
            <a:ext cx="545211" cy="830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>
                <a:solidFill>
                  <a:srgbClr val="273384"/>
                </a:solidFill>
                <a:latin typeface="Raleway Bold"/>
                <a:ea typeface="Raleway Bold"/>
                <a:cs typeface="Raleway Bold"/>
                <a:sym typeface="Raleway Bold"/>
              </a:rPr>
              <a:t>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750214" y="4997484"/>
            <a:ext cx="545211" cy="830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>
                <a:solidFill>
                  <a:srgbClr val="273384"/>
                </a:solidFill>
                <a:latin typeface="Raleway Bold"/>
                <a:ea typeface="Raleway Bold"/>
                <a:cs typeface="Raleway Bold"/>
                <a:sym typeface="Raleway Bold"/>
              </a:rPr>
              <a:t>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750214" y="8080269"/>
            <a:ext cx="545211" cy="830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>
                <a:solidFill>
                  <a:srgbClr val="273384"/>
                </a:solidFill>
                <a:latin typeface="Raleway Bold"/>
                <a:ea typeface="Raleway Bold"/>
                <a:cs typeface="Raleway Bold"/>
                <a:sym typeface="Raleway Bold"/>
              </a:rPr>
              <a:t>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41896" y="2543368"/>
            <a:ext cx="7056774" cy="266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58"/>
              </a:lnSpc>
            </a:pPr>
            <a:r>
              <a:rPr lang="en-US" sz="8799">
                <a:solidFill>
                  <a:srgbClr val="273384"/>
                </a:solidFill>
                <a:latin typeface="Eczar Bold"/>
                <a:ea typeface="Eczar Bold"/>
                <a:cs typeface="Eczar Bold"/>
                <a:sym typeface="Eczar Bold"/>
              </a:rPr>
              <a:t>System Spesification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-1149178">
            <a:off x="15539748" y="8907393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21" r="0" b="-21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-470670" y="-5686232"/>
            <a:ext cx="7401497" cy="8229600"/>
            <a:chOff x="0" y="0"/>
            <a:chExt cx="9868663" cy="1097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868662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9868662">
                  <a:moveTo>
                    <a:pt x="0" y="0"/>
                  </a:moveTo>
                  <a:lnTo>
                    <a:pt x="9868662" y="0"/>
                  </a:lnTo>
                  <a:lnTo>
                    <a:pt x="986866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2" t="0" r="-22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6127620" y="2628442"/>
            <a:ext cx="5371687" cy="5972688"/>
            <a:chOff x="0" y="0"/>
            <a:chExt cx="7162249" cy="796358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162292" cy="7963535"/>
            </a:xfrm>
            <a:custGeom>
              <a:avLst/>
              <a:gdLst/>
              <a:ahLst/>
              <a:cxnLst/>
              <a:rect r="r" b="b" t="t" l="l"/>
              <a:pathLst>
                <a:path h="7963535" w="7162292">
                  <a:moveTo>
                    <a:pt x="0" y="0"/>
                  </a:moveTo>
                  <a:lnTo>
                    <a:pt x="7162292" y="0"/>
                  </a:lnTo>
                  <a:lnTo>
                    <a:pt x="7162292" y="7963535"/>
                  </a:lnTo>
                  <a:lnTo>
                    <a:pt x="0" y="79635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2" t="0" r="-21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9898073" y="2739231"/>
            <a:ext cx="7322748" cy="1799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The measurement results of the system include the </a:t>
            </a:r>
            <a:r>
              <a:rPr lang="en-US" sz="3399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length, width, and depth of the wound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853015" y="6621170"/>
            <a:ext cx="7322748" cy="1199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The measurement process is </a:t>
            </a:r>
            <a:r>
              <a:rPr lang="en-US" sz="3399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contactless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875544" y="8058810"/>
            <a:ext cx="7322748" cy="1199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The system operation is performed </a:t>
            </a:r>
            <a:r>
              <a:rPr lang="en-US" sz="3399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online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853015" y="4895308"/>
            <a:ext cx="7612902" cy="1206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6"/>
              </a:lnSpc>
              <a:spcBef>
                <a:spcPct val="0"/>
              </a:spcBef>
            </a:pPr>
            <a:r>
              <a:rPr lang="en-US" sz="3118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The system operation can be performed on </a:t>
            </a:r>
            <a:r>
              <a:rPr lang="en-US" sz="3118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mobile devices (smartphones)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43252" y="-5995112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15743" y="3599794"/>
            <a:ext cx="831315" cy="574309"/>
          </a:xfrm>
          <a:custGeom>
            <a:avLst/>
            <a:gdLst/>
            <a:ahLst/>
            <a:cxnLst/>
            <a:rect r="r" b="b" t="t" l="l"/>
            <a:pathLst>
              <a:path h="574309" w="831315">
                <a:moveTo>
                  <a:pt x="0" y="0"/>
                </a:moveTo>
                <a:lnTo>
                  <a:pt x="831315" y="0"/>
                </a:lnTo>
                <a:lnTo>
                  <a:pt x="831315" y="574309"/>
                </a:lnTo>
                <a:lnTo>
                  <a:pt x="0" y="5743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22607">
            <a:off x="9712979" y="-1856207"/>
            <a:ext cx="4537396" cy="3712415"/>
          </a:xfrm>
          <a:custGeom>
            <a:avLst/>
            <a:gdLst/>
            <a:ahLst/>
            <a:cxnLst/>
            <a:rect r="r" b="b" t="t" l="l"/>
            <a:pathLst>
              <a:path h="3712415" w="4537396">
                <a:moveTo>
                  <a:pt x="0" y="0"/>
                </a:moveTo>
                <a:lnTo>
                  <a:pt x="4537396" y="0"/>
                </a:lnTo>
                <a:lnTo>
                  <a:pt x="4537396" y="3712414"/>
                </a:lnTo>
                <a:lnTo>
                  <a:pt x="0" y="37124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813204" y="-4114800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66308" y="-3705729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415743" y="4523871"/>
            <a:ext cx="7548282" cy="234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40"/>
              </a:lnSpc>
              <a:spcBef>
                <a:spcPct val="0"/>
              </a:spcBef>
            </a:pPr>
            <a:r>
              <a:rPr lang="en-US" sz="7700">
                <a:solidFill>
                  <a:srgbClr val="273384"/>
                </a:solidFill>
                <a:latin typeface="Eczar Semi-Bold"/>
                <a:ea typeface="Eczar Semi-Bold"/>
                <a:cs typeface="Eczar Semi-Bold"/>
                <a:sym typeface="Eczar Semi-Bold"/>
              </a:rPr>
              <a:t>Wound Depth Measurement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61654" y="3886949"/>
            <a:ext cx="5630259" cy="3482299"/>
          </a:xfrm>
          <a:custGeom>
            <a:avLst/>
            <a:gdLst/>
            <a:ahLst/>
            <a:cxnLst/>
            <a:rect r="r" b="b" t="t" l="l"/>
            <a:pathLst>
              <a:path h="3482299" w="5630259">
                <a:moveTo>
                  <a:pt x="0" y="0"/>
                </a:moveTo>
                <a:lnTo>
                  <a:pt x="5630259" y="0"/>
                </a:lnTo>
                <a:lnTo>
                  <a:pt x="5630259" y="3482299"/>
                </a:lnTo>
                <a:lnTo>
                  <a:pt x="0" y="34822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700748" y="5735928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564182" y="5735928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24249">
            <a:off x="343331" y="2767879"/>
            <a:ext cx="3023517" cy="4751242"/>
          </a:xfrm>
          <a:custGeom>
            <a:avLst/>
            <a:gdLst/>
            <a:ahLst/>
            <a:cxnLst/>
            <a:rect r="r" b="b" t="t" l="l"/>
            <a:pathLst>
              <a:path h="4751242" w="3023517">
                <a:moveTo>
                  <a:pt x="0" y="0"/>
                </a:moveTo>
                <a:lnTo>
                  <a:pt x="3023517" y="0"/>
                </a:lnTo>
                <a:lnTo>
                  <a:pt x="3023517" y="4751242"/>
                </a:lnTo>
                <a:lnTo>
                  <a:pt x="0" y="47512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DAGNvFaTpbw</dc:identifier>
  <dcterms:modified xsi:type="dcterms:W3CDTF">2011-08-01T06:04:30Z</dcterms:modified>
  <cp:revision>1</cp:revision>
  <dc:title>UTM</dc:title>
</cp:coreProperties>
</file>